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Lst>
  <p:sldSz cy="6858000" cx="12192000"/>
  <p:notesSz cx="6858000" cy="9144000"/>
  <p:embeddedFontLst>
    <p:embeddedFont>
      <p:font typeface="Roboto"/>
      <p:regular r:id="rId108"/>
      <p:bold r:id="rId109"/>
      <p:italic r:id="rId110"/>
      <p:boldItalic r:id="rId111"/>
    </p:embeddedFont>
    <p:embeddedFont>
      <p:font typeface="Helvetica Neue"/>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6" roundtripDataSignature="AMtx7mj7iB7uDp2i3TSQfrfAchOLpAtF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1A61B6-7DED-4483-AD77-449D0F5ACD50}">
  <a:tblStyle styleId="{3F1A61B6-7DED-4483-AD77-449D0F5ACD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bold.fntdata"/><Relationship Id="rId108" Type="http://schemas.openxmlformats.org/officeDocument/2006/relationships/font" Target="fonts/Roboto-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6" Type="http://customschemas.google.com/relationships/presentationmetadata" Target="metadata"/><Relationship Id="rId115" Type="http://schemas.openxmlformats.org/officeDocument/2006/relationships/font" Target="fonts/HelveticaNeue-boldItalic.fntdata"/><Relationship Id="rId15" Type="http://schemas.openxmlformats.org/officeDocument/2006/relationships/slide" Target="slides/slide10.xml"/><Relationship Id="rId110" Type="http://schemas.openxmlformats.org/officeDocument/2006/relationships/font" Target="fonts/Roboto-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HelveticaNeue-italic.fntdata"/><Relationship Id="rId18" Type="http://schemas.openxmlformats.org/officeDocument/2006/relationships/slide" Target="slides/slide13.xml"/><Relationship Id="rId113" Type="http://schemas.openxmlformats.org/officeDocument/2006/relationships/font" Target="fonts/HelveticaNeue-bold.fntdata"/><Relationship Id="rId112" Type="http://schemas.openxmlformats.org/officeDocument/2006/relationships/font" Target="fonts/HelveticaNeue-regular.fntdata"/><Relationship Id="rId111" Type="http://schemas.openxmlformats.org/officeDocument/2006/relationships/font" Target="fonts/Roboto-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08523534b_3_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2a08523534b_3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9" name="Google Shape;149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500" name="Google Shape;150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1" name="Google Shape;151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1" name="Google Shape;152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08523534b_3_5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4 </a:t>
            </a:r>
            <a:r>
              <a:rPr lang="en-US"/>
              <a:t>min</a:t>
            </a:r>
            <a:endParaRPr/>
          </a:p>
        </p:txBody>
      </p:sp>
      <p:sp>
        <p:nvSpPr>
          <p:cNvPr id="203" name="Google Shape;203;g2a08523534b_3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08523534b_3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a08523534b_3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08523534b_3_2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2a08523534b_3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276a3aabc_3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6276a3aabc_3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276a3aabc_3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26276a3aabc_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08523534b_2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2a08523534b_2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a08523534b_2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2a08523534b_2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2ce83a9e1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262ce83a9e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08523534b_2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2a08523534b_2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0d2c3601e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2a0d2c3601e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08523534b_2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2a08523534b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08523534b_2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2a08523534b_2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08523534b_2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2a08523534b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08523534b_2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g2a08523534b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08523534b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7 min</a:t>
            </a:r>
            <a:endParaRPr/>
          </a:p>
        </p:txBody>
      </p:sp>
      <p:sp>
        <p:nvSpPr>
          <p:cNvPr id="383" name="Google Shape;383;g2a08523534b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a08523534b_3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2a08523534b_3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276a3aabc_3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26276a3aabc_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a08523534b_3_6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2a08523534b_3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6276a3aabc_3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g26276a3aabc_3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6276a3aabc_3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26276a3aabc_3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0d2c3601e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2a0d2c3601e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276a3aabc_3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9 min</a:t>
            </a:r>
            <a:endParaRPr/>
          </a:p>
        </p:txBody>
      </p:sp>
      <p:sp>
        <p:nvSpPr>
          <p:cNvPr id="457" name="Google Shape;457;g26276a3aabc_3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a08523534b_3_6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2a08523534b_3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276a3aabc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26276a3aabc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276a3aabc_4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26276a3aabc_4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276a3aabc_4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26276a3aabc_4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276a3aabc_4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g26276a3aabc_4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276a3aabc_4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g26276a3aabc_4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276a3aabc_4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11</a:t>
            </a:r>
            <a:endParaRPr/>
          </a:p>
        </p:txBody>
      </p:sp>
      <p:sp>
        <p:nvSpPr>
          <p:cNvPr id="541" name="Google Shape;541;g26276a3aabc_4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a08523534b_3_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2a08523534b_3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276a3aabc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26276a3aab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08523534b_3_3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g2a08523534b_3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a08523534b_3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2a08523534b_3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6276a3aabc_4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26276a3aabc_4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6276a3aabc_4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g26276a3aabc_4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a08523534b_3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2a08523534b_3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6276a3aabc_4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g26276a3aabc_4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a15a08a994_2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g2a15a08a994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a15a08a994_2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9" name="Google Shape;649;g2a15a08a994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a08523534b_3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g2a08523534b_3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a08523534b_3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2a08523534b_3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674" name="Google Shape;674;g2a08523534b_3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a08523534b_3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4" name="Google Shape;684;g2a08523534b_3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08523534b_3_4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a08523534b_3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a08523534b_3_3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2a08523534b_3_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a08523534b_3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g2a08523534b_3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a08523534b_3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g2a08523534b_3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08523534b_3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16 min</a:t>
            </a:r>
            <a:endParaRPr/>
          </a:p>
        </p:txBody>
      </p:sp>
      <p:sp>
        <p:nvSpPr>
          <p:cNvPr id="750" name="Google Shape;750;g2a08523534b_3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a08523534b_3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2a08523534b_3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6276a3aabc_0_3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g26276a3aabc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6276a3aabc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g26276a3aabc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6276a3aabc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26276a3aabc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08523534b_3_4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2a08523534b_3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276a3aabc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g26276a3aabc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6276a3aabc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26276a3aabc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6276a3aabc_0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26276a3aabc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6276a3aabc_0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g26276a3aabc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6276a3aabc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g26276a3aabc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6276a3aabc_0_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26276a3aabc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6276a3aabc_0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26276a3aabc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6276a3aabc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g26276a3aabc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6276a3aabc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26276a3aabc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6276a3aabc_0_3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 name="Google Shape;1016;g26276a3aabc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08523534b_3_4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2a08523534b_3_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6276a3aabc_0_3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g26276a3aabc_0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6276a3aabc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g26276a3aabc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276a3aabc_0_4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g26276a3aabc_0_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276a3aabc_0_4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089" name="Google Shape;1089;g26276a3aabc_0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6276a3aabc_0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103" name="Google Shape;1103;g26276a3aabc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6276a3aabc_0_5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118" name="Google Shape;1118;g26276a3aabc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6276a3aabc_0_5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144" name="Google Shape;1144;g26276a3aabc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a07bf76d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162" name="Google Shape;1162;g2a07bf76d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a07bf76da7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190" name="Google Shape;1190;g2a07bf76da7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6276a3aabc_0_5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8" name="Google Shape;1208;g26276a3aabc_0_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08523534b_3_4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2a08523534b_3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a07bf76da7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g2a07bf76da7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a07bf76da7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240" name="Google Shape;1240;g2a07bf76da7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a07bf76da7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255" name="Google Shape;1255;g2a07bf76da7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a07bf76da7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278" name="Google Shape;1278;g2a07bf76da7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a07bf76da7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296" name="Google Shape;1296;g2a07bf76da7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2a07bf76da7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Matrix Q is a positive semi-definite matrix, which represents the punishment to the state vector X(or the error state vector). If the element in the Q matrix is larger, the corresponding element in the state vector will decrease to 0 more quickly. Matrix R is a positive definite matrix, which represents the punishment to the input vector.</a:t>
            </a:r>
            <a:endParaRPr/>
          </a:p>
          <a:p>
            <a:pPr indent="0" lvl="0" marL="0" rtl="0" algn="l">
              <a:spcBef>
                <a:spcPts val="0"/>
              </a:spcBef>
              <a:spcAft>
                <a:spcPts val="0"/>
              </a:spcAft>
              <a:buNone/>
            </a:pPr>
            <a:r>
              <a:t/>
            </a:r>
            <a:endParaRPr/>
          </a:p>
        </p:txBody>
      </p:sp>
      <p:sp>
        <p:nvSpPr>
          <p:cNvPr id="1319" name="Google Shape;1319;g2a07bf76da7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a0dc07459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g2a0dc07459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a0dc074598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g2a0dc07459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9" name="Google Shape;13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08523534b_3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2a08523534b_3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a08523534b_3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6" name="Google Shape;1386;g2a08523534b_3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9" name="Google Shape;140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4" name="Google Shape;142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9" name="Google Shape;143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2" name="Google Shape;145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5" name="Google Shape;146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6" name="Google Shape;147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7" name="Google Shape;148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5" name="Google Shape;55;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3"/>
          <p:cNvSpPr/>
          <p:nvPr>
            <p:ph idx="2" type="pic"/>
          </p:nvPr>
        </p:nvSpPr>
        <p:spPr>
          <a:xfrm>
            <a:off x="5183188" y="987425"/>
            <a:ext cx="6172200" cy="4873625"/>
          </a:xfrm>
          <a:prstGeom prst="rect">
            <a:avLst/>
          </a:prstGeom>
          <a:noFill/>
          <a:ln>
            <a:noFill/>
          </a:ln>
        </p:spPr>
      </p:sp>
      <p:sp>
        <p:nvSpPr>
          <p:cNvPr id="62" name="Google Shape;62;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41.jp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36.jpg"/><Relationship Id="rId6"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image" Target="../media/image1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47.jpg"/><Relationship Id="rId5" Type="http://schemas.openxmlformats.org/officeDocument/2006/relationships/image" Target="../media/image4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9.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50.png"/><Relationship Id="rId5"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hyperlink" Target="http://drive.google.com/file/d/10YdUhMX1AuLheo-xUdEJuVDfXDow1rem/view" TargetMode="External"/><Relationship Id="rId6"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5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3.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62.png"/><Relationship Id="rId9"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69.png"/><Relationship Id="rId8"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82.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114.jpg"/><Relationship Id="rId5"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14.jpg"/><Relationship Id="rId5"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76.png"/><Relationship Id="rId10" Type="http://schemas.openxmlformats.org/officeDocument/2006/relationships/image" Target="../media/image84.png"/><Relationship Id="rId9" Type="http://schemas.openxmlformats.org/officeDocument/2006/relationships/image" Target="../media/image80.png"/><Relationship Id="rId5" Type="http://schemas.openxmlformats.org/officeDocument/2006/relationships/image" Target="../media/image75.png"/><Relationship Id="rId6" Type="http://schemas.openxmlformats.org/officeDocument/2006/relationships/image" Target="../media/image77.png"/><Relationship Id="rId7" Type="http://schemas.openxmlformats.org/officeDocument/2006/relationships/image" Target="../media/image83.png"/><Relationship Id="rId8"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132.jpg"/><Relationship Id="rId11" Type="http://schemas.openxmlformats.org/officeDocument/2006/relationships/image" Target="../media/image93.png"/><Relationship Id="rId10" Type="http://schemas.openxmlformats.org/officeDocument/2006/relationships/image" Target="../media/image89.png"/><Relationship Id="rId9" Type="http://schemas.openxmlformats.org/officeDocument/2006/relationships/image" Target="../media/image90.png"/><Relationship Id="rId5" Type="http://schemas.openxmlformats.org/officeDocument/2006/relationships/image" Target="../media/image86.png"/><Relationship Id="rId6" Type="http://schemas.openxmlformats.org/officeDocument/2006/relationships/image" Target="../media/image88.png"/><Relationship Id="rId7" Type="http://schemas.openxmlformats.org/officeDocument/2006/relationships/image" Target="../media/image85.png"/><Relationship Id="rId8"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1.png"/><Relationship Id="rId4" Type="http://schemas.openxmlformats.org/officeDocument/2006/relationships/image" Target="../media/image3.png"/><Relationship Id="rId10" Type="http://schemas.openxmlformats.org/officeDocument/2006/relationships/image" Target="../media/image99.png"/><Relationship Id="rId9" Type="http://schemas.openxmlformats.org/officeDocument/2006/relationships/image" Target="../media/image92.png"/><Relationship Id="rId5" Type="http://schemas.openxmlformats.org/officeDocument/2006/relationships/image" Target="../media/image132.jpg"/><Relationship Id="rId6" Type="http://schemas.openxmlformats.org/officeDocument/2006/relationships/image" Target="../media/image85.png"/><Relationship Id="rId7" Type="http://schemas.openxmlformats.org/officeDocument/2006/relationships/image" Target="../media/image80.png"/><Relationship Id="rId8"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143.jp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97.png"/><Relationship Id="rId5" Type="http://schemas.openxmlformats.org/officeDocument/2006/relationships/image" Target="../media/image14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98.png"/><Relationship Id="rId5" Type="http://schemas.openxmlformats.org/officeDocument/2006/relationships/image" Target="../media/image100.png"/><Relationship Id="rId6" Type="http://schemas.openxmlformats.org/officeDocument/2006/relationships/image" Target="../media/image14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130.jp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142.jp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109.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10.png"/><Relationship Id="rId8" Type="http://schemas.openxmlformats.org/officeDocument/2006/relationships/image" Target="../media/image1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111.png"/><Relationship Id="rId5" Type="http://schemas.openxmlformats.org/officeDocument/2006/relationships/image" Target="../media/image1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117.png"/><Relationship Id="rId5" Type="http://schemas.openxmlformats.org/officeDocument/2006/relationships/image" Target="../media/image115.png"/><Relationship Id="rId6" Type="http://schemas.openxmlformats.org/officeDocument/2006/relationships/image" Target="../media/image1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119.png"/><Relationship Id="rId5" Type="http://schemas.openxmlformats.org/officeDocument/2006/relationships/image" Target="../media/image118.png"/><Relationship Id="rId6" Type="http://schemas.openxmlformats.org/officeDocument/2006/relationships/image" Target="../media/image121.png"/><Relationship Id="rId7" Type="http://schemas.openxmlformats.org/officeDocument/2006/relationships/image" Target="../media/image1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126.png"/><Relationship Id="rId5" Type="http://schemas.openxmlformats.org/officeDocument/2006/relationships/image" Target="../media/image1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1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1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9.png"/><Relationship Id="rId7" Type="http://schemas.openxmlformats.org/officeDocument/2006/relationships/image" Target="../media/image105.png"/><Relationship Id="rId8" Type="http://schemas.openxmlformats.org/officeDocument/2006/relationships/image" Target="../media/image1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 Id="rId4" Type="http://schemas.openxmlformats.org/officeDocument/2006/relationships/image" Target="../media/image1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 Id="rId4" Type="http://schemas.openxmlformats.org/officeDocument/2006/relationships/image" Target="../media/image1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1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 Id="rId4" Type="http://schemas.openxmlformats.org/officeDocument/2006/relationships/image" Target="../media/image1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1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ieeexplore.ieee.org/document/4608934" TargetMode="External"/><Relationship Id="rId4" Type="http://schemas.openxmlformats.org/officeDocument/2006/relationships/hyperlink" Target="https://zhuanlan.zhihu.com/p/563048952?utm_id=0" TargetMode="External"/><Relationship Id="rId5"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p:nvPr/>
        </p:nvSpPr>
        <p:spPr>
          <a:xfrm flipH="1" rot="10800000">
            <a:off x="-1" y="8163"/>
            <a:ext cx="12192000" cy="6858000"/>
          </a:xfrm>
          <a:prstGeom prst="rect">
            <a:avLst/>
          </a:prstGeom>
          <a:gradFill>
            <a:gsLst>
              <a:gs pos="0">
                <a:srgbClr val="1B4284"/>
              </a:gs>
              <a:gs pos="100000">
                <a:srgbClr val="13294B"/>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newspaper&#10;&#10;Description automatically generated" id="83" name="Google Shape;83;p1"/>
          <p:cNvPicPr preferRelativeResize="0"/>
          <p:nvPr/>
        </p:nvPicPr>
        <p:blipFill rotWithShape="1">
          <a:blip r:embed="rId3">
            <a:alphaModFix amt="30000"/>
          </a:blip>
          <a:srcRect b="0" l="0" r="0" t="0"/>
          <a:stretch/>
        </p:blipFill>
        <p:spPr>
          <a:xfrm>
            <a:off x="0" y="8164"/>
            <a:ext cx="12192000" cy="6858000"/>
          </a:xfrm>
          <a:prstGeom prst="rect">
            <a:avLst/>
          </a:prstGeom>
          <a:noFill/>
          <a:ln>
            <a:noFill/>
          </a:ln>
        </p:spPr>
      </p:pic>
      <p:sp>
        <p:nvSpPr>
          <p:cNvPr id="84" name="Google Shape;84;p1"/>
          <p:cNvSpPr txBox="1"/>
          <p:nvPr/>
        </p:nvSpPr>
        <p:spPr>
          <a:xfrm>
            <a:off x="1134035" y="2553964"/>
            <a:ext cx="9924000" cy="224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600"/>
              </a:spcBef>
              <a:spcAft>
                <a:spcPts val="0"/>
              </a:spcAft>
              <a:buClr>
                <a:srgbClr val="000000"/>
              </a:buClr>
              <a:buSzPts val="4500"/>
              <a:buFont typeface="Arial"/>
              <a:buNone/>
            </a:pPr>
            <a:r>
              <a:rPr b="1" lang="en-US" sz="4500">
                <a:solidFill>
                  <a:schemeClr val="lt1"/>
                </a:solidFill>
              </a:rPr>
              <a:t>Wheeled-Legged Balancing Robot</a:t>
            </a:r>
            <a:endParaRPr b="0" i="0" sz="45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None/>
            </a:pPr>
            <a:r>
              <a:rPr b="0" i="0" lang="en-US" sz="2500" u="none" cap="none" strike="noStrike">
                <a:solidFill>
                  <a:schemeClr val="lt1"/>
                </a:solidFill>
                <a:latin typeface="Arial"/>
                <a:ea typeface="Arial"/>
                <a:cs typeface="Arial"/>
                <a:sym typeface="Arial"/>
              </a:rPr>
              <a:t>Electrical &amp; Computer Engineering</a:t>
            </a:r>
            <a:endParaRPr/>
          </a:p>
          <a:p>
            <a:pPr indent="0" lvl="0" marL="0" marR="0" rtl="0" algn="ctr">
              <a:lnSpc>
                <a:spcPct val="100000"/>
              </a:lnSpc>
              <a:spcBef>
                <a:spcPts val="60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600"/>
              </a:spcBef>
              <a:spcAft>
                <a:spcPts val="0"/>
              </a:spcAft>
              <a:buNone/>
            </a:pPr>
            <a:r>
              <a:rPr lang="en-US" sz="1900">
                <a:solidFill>
                  <a:schemeClr val="lt1"/>
                </a:solidFill>
              </a:rPr>
              <a:t>Team 3</a:t>
            </a:r>
            <a:br>
              <a:rPr lang="en-US" sz="1800">
                <a:solidFill>
                  <a:schemeClr val="lt1"/>
                </a:solidFill>
              </a:rPr>
            </a:br>
            <a:r>
              <a:rPr lang="en-US" sz="1800">
                <a:solidFill>
                  <a:schemeClr val="lt1"/>
                </a:solidFill>
              </a:rPr>
              <a:t>Gabriel Gao, Jerry Wang, Tony Yuan</a:t>
            </a:r>
            <a:endParaRPr sz="1800">
              <a:solidFill>
                <a:schemeClr val="lt1"/>
              </a:solidFill>
            </a:endParaRPr>
          </a:p>
        </p:txBody>
      </p:sp>
      <p:pic>
        <p:nvPicPr>
          <p:cNvPr descr="A picture containing drawing&#10;&#10;Description automatically generated" id="85" name="Google Shape;85;p1"/>
          <p:cNvPicPr preferRelativeResize="0"/>
          <p:nvPr/>
        </p:nvPicPr>
        <p:blipFill rotWithShape="1">
          <a:blip r:embed="rId4">
            <a:alphaModFix/>
          </a:blip>
          <a:srcRect b="0" l="0" r="0" t="0"/>
          <a:stretch/>
        </p:blipFill>
        <p:spPr>
          <a:xfrm>
            <a:off x="4641007" y="852965"/>
            <a:ext cx="2909982" cy="754082"/>
          </a:xfrm>
          <a:prstGeom prst="rect">
            <a:avLst/>
          </a:prstGeom>
          <a:noFill/>
          <a:ln>
            <a:noFill/>
          </a:ln>
        </p:spPr>
      </p:pic>
      <p:sp>
        <p:nvSpPr>
          <p:cNvPr id="86" name="Google Shape;86;p1"/>
          <p:cNvSpPr txBox="1"/>
          <p:nvPr/>
        </p:nvSpPr>
        <p:spPr>
          <a:xfrm>
            <a:off x="3922084" y="5267613"/>
            <a:ext cx="4347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rPr>
              <a:t>2023/12/05</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a08523534b_3_487"/>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Remote Control</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193" name="Google Shape;193;g2a08523534b_3_487"/>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94" name="Google Shape;194;g2a08523534b_3_48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95" name="Google Shape;195;g2a08523534b_3_487"/>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96" name="Google Shape;196;g2a08523534b_3_487"/>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97" name="Google Shape;197;g2a08523534b_3_48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Requirements &amp; Verification</a:t>
            </a:r>
            <a:endParaRPr b="0" i="0" sz="2400" u="none" cap="none" strike="noStrike">
              <a:solidFill>
                <a:schemeClr val="lt1"/>
              </a:solidFill>
              <a:latin typeface="Arial"/>
              <a:ea typeface="Arial"/>
              <a:cs typeface="Arial"/>
              <a:sym typeface="Arial"/>
            </a:endParaRPr>
          </a:p>
        </p:txBody>
      </p:sp>
      <p:sp>
        <p:nvSpPr>
          <p:cNvPr id="198" name="Google Shape;198;g2a08523534b_3_48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99" name="Google Shape;199;g2a08523534b_3_487"/>
          <p:cNvPicPr preferRelativeResize="0"/>
          <p:nvPr/>
        </p:nvPicPr>
        <p:blipFill>
          <a:blip r:embed="rId4">
            <a:alphaModFix/>
          </a:blip>
          <a:stretch>
            <a:fillRect/>
          </a:stretch>
        </p:blipFill>
        <p:spPr>
          <a:xfrm>
            <a:off x="611950" y="2344000"/>
            <a:ext cx="5508899" cy="3109225"/>
          </a:xfrm>
          <a:prstGeom prst="rect">
            <a:avLst/>
          </a:prstGeom>
          <a:noFill/>
          <a:ln>
            <a:noFill/>
          </a:ln>
        </p:spPr>
      </p:pic>
      <p:pic>
        <p:nvPicPr>
          <p:cNvPr id="200" name="Google Shape;200;g2a08523534b_3_487"/>
          <p:cNvPicPr preferRelativeResize="0"/>
          <p:nvPr/>
        </p:nvPicPr>
        <p:blipFill>
          <a:blip r:embed="rId5">
            <a:alphaModFix/>
          </a:blip>
          <a:stretch>
            <a:fillRect/>
          </a:stretch>
        </p:blipFill>
        <p:spPr>
          <a:xfrm>
            <a:off x="6308875" y="3301543"/>
            <a:ext cx="5177226" cy="119414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1" name="Shape 1501"/>
        <p:cNvGrpSpPr/>
        <p:nvPr/>
      </p:nvGrpSpPr>
      <p:grpSpPr>
        <a:xfrm>
          <a:off x="0" y="0"/>
          <a:ext cx="0" cy="0"/>
          <a:chOff x="0" y="0"/>
          <a:chExt cx="0" cy="0"/>
        </a:xfrm>
      </p:grpSpPr>
      <p:pic>
        <p:nvPicPr>
          <p:cNvPr descr="A picture containing person, indoor, ceiling, standing&#10;&#10;Description automatically generated" id="1502" name="Google Shape;1502;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03" name="Google Shape;1503;p20"/>
          <p:cNvSpPr/>
          <p:nvPr/>
        </p:nvSpPr>
        <p:spPr>
          <a:xfrm>
            <a:off x="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4" name="Google Shape;1504;p20"/>
          <p:cNvSpPr txBox="1"/>
          <p:nvPr/>
        </p:nvSpPr>
        <p:spPr>
          <a:xfrm>
            <a:off x="376810" y="2520694"/>
            <a:ext cx="11455305" cy="1200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IMAGE</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(Use a photo for the entire slide like the example shown here. Send the photo to the back behind the blue shaded box. Be sure the Block I is not covered up and is in front of both the photo and blue shaded box.)</a:t>
            </a:r>
            <a:endParaRPr b="0" i="0" sz="1400" u="none" cap="none" strike="noStrike">
              <a:solidFill>
                <a:schemeClr val="lt1"/>
              </a:solidFill>
              <a:latin typeface="Arial"/>
              <a:ea typeface="Arial"/>
              <a:cs typeface="Arial"/>
              <a:sym typeface="Arial"/>
            </a:endParaRPr>
          </a:p>
        </p:txBody>
      </p:sp>
      <p:pic>
        <p:nvPicPr>
          <p:cNvPr descr="A close up of a logo&#10;&#10;Description automatically generated" id="1505" name="Google Shape;1505;p20"/>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1506" name="Google Shape;1506;p20"/>
          <p:cNvSpPr txBox="1"/>
          <p:nvPr/>
        </p:nvSpPr>
        <p:spPr>
          <a:xfrm>
            <a:off x="376810" y="4645933"/>
            <a:ext cx="11177400" cy="9534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lt1"/>
                </a:solidFill>
                <a:latin typeface="Arial"/>
                <a:ea typeface="Arial"/>
                <a:cs typeface="Arial"/>
                <a:sym typeface="Arial"/>
              </a:rPr>
              <a:t>(Text here relevant to the photo for a larger call out on a given idea or message. Keep this text simple and short on one or two lines.)</a:t>
            </a:r>
            <a:endParaRPr b="1" i="0" sz="2400" u="none" cap="none" strike="noStrike">
              <a:solidFill>
                <a:schemeClr val="lt1"/>
              </a:solidFill>
              <a:latin typeface="Arial"/>
              <a:ea typeface="Arial"/>
              <a:cs typeface="Arial"/>
              <a:sym typeface="Arial"/>
            </a:endParaRPr>
          </a:p>
        </p:txBody>
      </p:sp>
      <p:sp>
        <p:nvSpPr>
          <p:cNvPr id="1507" name="Google Shape;1507;p20"/>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508" name="Google Shape;1508;p20"/>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2" name="Shape 1512"/>
        <p:cNvGrpSpPr/>
        <p:nvPr/>
      </p:nvGrpSpPr>
      <p:grpSpPr>
        <a:xfrm>
          <a:off x="0" y="0"/>
          <a:ext cx="0" cy="0"/>
          <a:chOff x="0" y="0"/>
          <a:chExt cx="0" cy="0"/>
        </a:xfrm>
      </p:grpSpPr>
      <p:sp>
        <p:nvSpPr>
          <p:cNvPr id="1513" name="Google Shape;1513;p21"/>
          <p:cNvSpPr/>
          <p:nvPr/>
        </p:nvSpPr>
        <p:spPr>
          <a:xfrm>
            <a:off x="0" y="0"/>
            <a:ext cx="6096000" cy="6858000"/>
          </a:xfrm>
          <a:prstGeom prst="rect">
            <a:avLst/>
          </a:prstGeom>
          <a:solidFill>
            <a:srgbClr val="13294B">
              <a:alpha val="8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4" name="Google Shape;1514;p21"/>
          <p:cNvSpPr txBox="1"/>
          <p:nvPr/>
        </p:nvSpPr>
        <p:spPr>
          <a:xfrm>
            <a:off x="591671" y="3674095"/>
            <a:ext cx="4867835" cy="19389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(Slide the blue transparent box and the text left or right to fit over your background image. Use this text box for a call out or caption to the image.)</a:t>
            </a:r>
            <a:endParaRPr b="1" i="0" sz="2400" u="none" cap="none" strike="noStrike">
              <a:solidFill>
                <a:schemeClr val="lt1"/>
              </a:solidFill>
              <a:latin typeface="Arial"/>
              <a:ea typeface="Arial"/>
              <a:cs typeface="Arial"/>
              <a:sym typeface="Arial"/>
            </a:endParaRPr>
          </a:p>
        </p:txBody>
      </p:sp>
      <p:sp>
        <p:nvSpPr>
          <p:cNvPr id="1515" name="Google Shape;1515;p21"/>
          <p:cNvSpPr txBox="1"/>
          <p:nvPr/>
        </p:nvSpPr>
        <p:spPr>
          <a:xfrm>
            <a:off x="701965" y="1514696"/>
            <a:ext cx="4757542" cy="17542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IMAGE</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(Use a photo for the entire slide like the example shown here. Send the photo to </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back so the Block I and footer text </a:t>
            </a:r>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is not covered.)</a:t>
            </a:r>
            <a:endParaRPr b="0" i="0" sz="1400" u="none" cap="none" strike="noStrike">
              <a:solidFill>
                <a:schemeClr val="lt1"/>
              </a:solidFill>
              <a:latin typeface="Arial"/>
              <a:ea typeface="Arial"/>
              <a:cs typeface="Arial"/>
              <a:sym typeface="Arial"/>
            </a:endParaRPr>
          </a:p>
        </p:txBody>
      </p:sp>
      <p:pic>
        <p:nvPicPr>
          <p:cNvPr descr="A close up of a logo&#10;&#10;Description automatically generated" id="1516" name="Google Shape;1516;p21"/>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1517" name="Google Shape;1517;p21"/>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518" name="Google Shape;1518;p21"/>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2" name="Shape 1522"/>
        <p:cNvGrpSpPr/>
        <p:nvPr/>
      </p:nvGrpSpPr>
      <p:grpSpPr>
        <a:xfrm>
          <a:off x="0" y="0"/>
          <a:ext cx="0" cy="0"/>
          <a:chOff x="0" y="0"/>
          <a:chExt cx="0" cy="0"/>
        </a:xfrm>
      </p:grpSpPr>
      <p:sp>
        <p:nvSpPr>
          <p:cNvPr id="1523" name="Google Shape;1523;p23"/>
          <p:cNvSpPr/>
          <p:nvPr/>
        </p:nvSpPr>
        <p:spPr>
          <a:xfrm flipH="1" rot="10800000">
            <a:off x="0" y="-7696"/>
            <a:ext cx="12192000" cy="6865695"/>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1524" name="Google Shape;1524;p23"/>
          <p:cNvPicPr preferRelativeResize="0"/>
          <p:nvPr/>
        </p:nvPicPr>
        <p:blipFill rotWithShape="1">
          <a:blip r:embed="rId3">
            <a:alphaModFix amt="25000"/>
          </a:blip>
          <a:srcRect b="0" l="0" r="0" t="0"/>
          <a:stretch/>
        </p:blipFill>
        <p:spPr>
          <a:xfrm>
            <a:off x="0" y="0"/>
            <a:ext cx="12192000" cy="6858000"/>
          </a:xfrm>
          <a:prstGeom prst="rect">
            <a:avLst/>
          </a:prstGeom>
          <a:noFill/>
          <a:ln>
            <a:noFill/>
          </a:ln>
        </p:spPr>
      </p:pic>
      <p:pic>
        <p:nvPicPr>
          <p:cNvPr descr="A close up of a logo&#10;&#10;Description automatically generated" id="1525" name="Google Shape;1525;p23"/>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1526" name="Google Shape;1526;p23"/>
          <p:cNvSpPr txBox="1"/>
          <p:nvPr/>
        </p:nvSpPr>
        <p:spPr>
          <a:xfrm>
            <a:off x="376807" y="1334279"/>
            <a:ext cx="11177403"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(Closing slide option two. Suggestions for last slide)</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US" sz="2600" u="none" cap="none" strike="noStrike">
                <a:solidFill>
                  <a:schemeClr val="lt1"/>
                </a:solidFill>
                <a:latin typeface="Arial"/>
                <a:ea typeface="Arial"/>
                <a:cs typeface="Arial"/>
                <a:sym typeface="Arial"/>
              </a:rPr>
              <a:t>Summary</a:t>
            </a:r>
            <a:endParaRPr/>
          </a:p>
          <a:p>
            <a:pPr indent="0" lvl="0" marL="0" marR="0" rtl="0" algn="l">
              <a:lnSpc>
                <a:spcPct val="100000"/>
              </a:lnSpc>
              <a:spcBef>
                <a:spcPts val="0"/>
              </a:spcBef>
              <a:spcAft>
                <a:spcPts val="0"/>
              </a:spcAft>
              <a:buNone/>
            </a:pPr>
            <a:r>
              <a:rPr b="1" i="0" lang="en-US" sz="2600" u="none" cap="none" strike="noStrike">
                <a:solidFill>
                  <a:schemeClr val="lt1"/>
                </a:solidFill>
                <a:latin typeface="Arial"/>
                <a:ea typeface="Arial"/>
                <a:cs typeface="Arial"/>
                <a:sym typeface="Arial"/>
              </a:rPr>
              <a:t>Thank You</a:t>
            </a:r>
            <a:endParaRPr/>
          </a:p>
          <a:p>
            <a:pPr indent="0" lvl="0" marL="0" marR="0" rtl="0" algn="l">
              <a:lnSpc>
                <a:spcPct val="100000"/>
              </a:lnSpc>
              <a:spcBef>
                <a:spcPts val="0"/>
              </a:spcBef>
              <a:spcAft>
                <a:spcPts val="0"/>
              </a:spcAft>
              <a:buNone/>
            </a:pPr>
            <a:r>
              <a:rPr b="1" i="0" lang="en-US" sz="2600" u="none" cap="none" strike="noStrike">
                <a:solidFill>
                  <a:schemeClr val="lt1"/>
                </a:solidFill>
                <a:latin typeface="Arial"/>
                <a:ea typeface="Arial"/>
                <a:cs typeface="Arial"/>
                <a:sym typeface="Arial"/>
              </a:rPr>
              <a:t>Questions</a:t>
            </a:r>
            <a:endParaRPr/>
          </a:p>
          <a:p>
            <a:pPr indent="0" lvl="0" marL="0" marR="0" rtl="0" algn="l">
              <a:lnSpc>
                <a:spcPct val="100000"/>
              </a:lnSpc>
              <a:spcBef>
                <a:spcPts val="0"/>
              </a:spcBef>
              <a:spcAft>
                <a:spcPts val="0"/>
              </a:spcAft>
              <a:buNone/>
            </a:pPr>
            <a:r>
              <a:rPr b="1" i="0" lang="en-US" sz="2600" u="none" cap="none" strike="noStrike">
                <a:solidFill>
                  <a:schemeClr val="lt1"/>
                </a:solidFill>
                <a:latin typeface="Arial"/>
                <a:ea typeface="Arial"/>
                <a:cs typeface="Arial"/>
                <a:sym typeface="Arial"/>
              </a:rPr>
              <a:t>Contact Information</a:t>
            </a:r>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Lorem ipsum dolor sit amet, consectetur adipiscing elit, sed do eiusmod tempor incididunt ut labore et dolore magna aliqua.</a:t>
            </a:r>
            <a:endParaRPr b="1" i="0" sz="1800" u="none" cap="none" strike="noStrike">
              <a:solidFill>
                <a:schemeClr val="lt1"/>
              </a:solidFill>
              <a:latin typeface="Arial"/>
              <a:ea typeface="Arial"/>
              <a:cs typeface="Arial"/>
              <a:sym typeface="Arial"/>
            </a:endParaRPr>
          </a:p>
        </p:txBody>
      </p:sp>
      <p:sp>
        <p:nvSpPr>
          <p:cNvPr id="1527" name="Google Shape;1527;p23"/>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528" name="Google Shape;1528;p23"/>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a08523534b_3_523"/>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Power</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206" name="Google Shape;206;g2a08523534b_3_52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07" name="Google Shape;207;g2a08523534b_3_52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08" name="Google Shape;208;g2a08523534b_3_52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09" name="Google Shape;209;g2a08523534b_3_52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10" name="Google Shape;210;g2a08523534b_3_52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Requirements &amp; Verification</a:t>
            </a:r>
            <a:endParaRPr b="0" i="0" sz="2400" u="none" cap="none" strike="noStrike">
              <a:solidFill>
                <a:schemeClr val="lt1"/>
              </a:solidFill>
              <a:latin typeface="Arial"/>
              <a:ea typeface="Arial"/>
              <a:cs typeface="Arial"/>
              <a:sym typeface="Arial"/>
            </a:endParaRPr>
          </a:p>
        </p:txBody>
      </p:sp>
      <p:sp>
        <p:nvSpPr>
          <p:cNvPr id="211" name="Google Shape;211;g2a08523534b_3_52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212" name="Google Shape;212;g2a08523534b_3_523"/>
          <p:cNvPicPr preferRelativeResize="0"/>
          <p:nvPr/>
        </p:nvPicPr>
        <p:blipFill>
          <a:blip r:embed="rId4">
            <a:alphaModFix/>
          </a:blip>
          <a:stretch>
            <a:fillRect/>
          </a:stretch>
        </p:blipFill>
        <p:spPr>
          <a:xfrm>
            <a:off x="737150" y="2597700"/>
            <a:ext cx="5242899" cy="2781225"/>
          </a:xfrm>
          <a:prstGeom prst="rect">
            <a:avLst/>
          </a:prstGeom>
          <a:noFill/>
          <a:ln>
            <a:noFill/>
          </a:ln>
        </p:spPr>
      </p:pic>
      <p:pic>
        <p:nvPicPr>
          <p:cNvPr id="213" name="Google Shape;213;g2a08523534b_3_523"/>
          <p:cNvPicPr preferRelativeResize="0"/>
          <p:nvPr/>
        </p:nvPicPr>
        <p:blipFill>
          <a:blip r:embed="rId5">
            <a:alphaModFix/>
          </a:blip>
          <a:stretch>
            <a:fillRect/>
          </a:stretch>
        </p:blipFill>
        <p:spPr>
          <a:xfrm>
            <a:off x="6206925" y="3368593"/>
            <a:ext cx="5305850" cy="123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a08523534b_3_289"/>
          <p:cNvSpPr/>
          <p:nvPr/>
        </p:nvSpPr>
        <p:spPr>
          <a:xfrm flipH="1" rot="10800000">
            <a:off x="0" y="-105"/>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19" name="Google Shape;219;g2a08523534b_3_289"/>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220" name="Google Shape;220;g2a08523534b_3_28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21" name="Google Shape;221;g2a08523534b_3_289"/>
          <p:cNvSpPr txBox="1"/>
          <p:nvPr/>
        </p:nvSpPr>
        <p:spPr>
          <a:xfrm>
            <a:off x="368400" y="689565"/>
            <a:ext cx="9601200" cy="7851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lang="en-US" sz="4500">
                <a:solidFill>
                  <a:schemeClr val="lt1"/>
                </a:solidFill>
              </a:rPr>
              <a:t>Outline</a:t>
            </a:r>
            <a:endParaRPr b="0" i="0" sz="1800" u="none" cap="none" strike="noStrike">
              <a:solidFill>
                <a:schemeClr val="lt1"/>
              </a:solidFill>
              <a:latin typeface="Arial"/>
              <a:ea typeface="Arial"/>
              <a:cs typeface="Arial"/>
              <a:sym typeface="Arial"/>
            </a:endParaRPr>
          </a:p>
        </p:txBody>
      </p:sp>
      <p:sp>
        <p:nvSpPr>
          <p:cNvPr id="222" name="Google Shape;222;g2a08523534b_3_289"/>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g2a08523534b_3_28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224" name="Google Shape;224;g2a08523534b_3_289"/>
          <p:cNvSpPr txBox="1"/>
          <p:nvPr/>
        </p:nvSpPr>
        <p:spPr>
          <a:xfrm>
            <a:off x="368400" y="2117240"/>
            <a:ext cx="9601200" cy="33708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50000"/>
              </a:lnSpc>
              <a:spcBef>
                <a:spcPts val="0"/>
              </a:spcBef>
              <a:spcAft>
                <a:spcPts val="0"/>
              </a:spcAft>
              <a:buClr>
                <a:schemeClr val="lt1"/>
              </a:buClr>
              <a:buSzPts val="2600"/>
              <a:buChar char="●"/>
            </a:pPr>
            <a:r>
              <a:rPr b="1" lang="en-US" sz="2600">
                <a:solidFill>
                  <a:schemeClr val="lt1"/>
                </a:solidFill>
              </a:rPr>
              <a:t>Mechanical Structure</a:t>
            </a:r>
            <a:endParaRPr b="1" sz="2600">
              <a:solidFill>
                <a:schemeClr val="lt1"/>
              </a:solidFill>
            </a:endParaRPr>
          </a:p>
          <a:p>
            <a:pPr indent="-393700" lvl="0" marL="457200" marR="0" rtl="0" algn="l">
              <a:lnSpc>
                <a:spcPct val="150000"/>
              </a:lnSpc>
              <a:spcBef>
                <a:spcPts val="0"/>
              </a:spcBef>
              <a:spcAft>
                <a:spcPts val="0"/>
              </a:spcAft>
              <a:buClr>
                <a:schemeClr val="lt1"/>
              </a:buClr>
              <a:buSzPts val="2600"/>
              <a:buChar char="●"/>
            </a:pPr>
            <a:r>
              <a:rPr b="1" lang="en-US" sz="2600">
                <a:solidFill>
                  <a:schemeClr val="lt1"/>
                </a:solidFill>
              </a:rPr>
              <a:t>Electrical System</a:t>
            </a:r>
            <a:endParaRPr b="1" sz="2600">
              <a:solidFill>
                <a:schemeClr val="lt1"/>
              </a:solidFill>
            </a:endParaRPr>
          </a:p>
          <a:p>
            <a:pPr indent="-393700" lvl="0" marL="457200" marR="0" rtl="0" algn="l">
              <a:lnSpc>
                <a:spcPct val="150000"/>
              </a:lnSpc>
              <a:spcBef>
                <a:spcPts val="0"/>
              </a:spcBef>
              <a:spcAft>
                <a:spcPts val="0"/>
              </a:spcAft>
              <a:buClr>
                <a:schemeClr val="lt1"/>
              </a:buClr>
              <a:buSzPts val="2600"/>
              <a:buChar char="●"/>
            </a:pPr>
            <a:r>
              <a:rPr b="1" lang="en-US" sz="2600">
                <a:solidFill>
                  <a:schemeClr val="lt1"/>
                </a:solidFill>
              </a:rPr>
              <a:t>Embedded Software</a:t>
            </a:r>
            <a:endParaRPr b="1" sz="2600">
              <a:solidFill>
                <a:schemeClr val="lt1"/>
              </a:solidFill>
            </a:endParaRPr>
          </a:p>
          <a:p>
            <a:pPr indent="-393700" lvl="0" marL="457200" marR="0" rtl="0" algn="l">
              <a:lnSpc>
                <a:spcPct val="150000"/>
              </a:lnSpc>
              <a:spcBef>
                <a:spcPts val="0"/>
              </a:spcBef>
              <a:spcAft>
                <a:spcPts val="0"/>
              </a:spcAft>
              <a:buClr>
                <a:schemeClr val="lt1"/>
              </a:buClr>
              <a:buSzPts val="2600"/>
              <a:buChar char="●"/>
            </a:pPr>
            <a:r>
              <a:rPr b="1" lang="en-US" sz="2600">
                <a:solidFill>
                  <a:schemeClr val="lt1"/>
                </a:solidFill>
              </a:rPr>
              <a:t>Control System</a:t>
            </a:r>
            <a:endParaRPr b="1" sz="2600">
              <a:solidFill>
                <a:schemeClr val="lt1"/>
              </a:solidFill>
            </a:endParaRPr>
          </a:p>
          <a:p>
            <a:pPr indent="0" lvl="0" marL="0" marR="0" rtl="0" algn="l">
              <a:lnSpc>
                <a:spcPct val="150000"/>
              </a:lnSpc>
              <a:spcBef>
                <a:spcPts val="0"/>
              </a:spcBef>
              <a:spcAft>
                <a:spcPts val="0"/>
              </a:spcAft>
              <a:buNone/>
            </a:pPr>
            <a:r>
              <a:t/>
            </a:r>
            <a:endParaRPr b="1" sz="2600">
              <a:solidFill>
                <a:schemeClr val="lt1"/>
              </a:solidFill>
            </a:endParaRPr>
          </a:p>
          <a:p>
            <a:pPr indent="0" lvl="0" marL="0" marR="0" rtl="0" algn="l">
              <a:lnSpc>
                <a:spcPct val="15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g2a08523534b_3_299"/>
          <p:cNvPicPr preferRelativeResize="0"/>
          <p:nvPr/>
        </p:nvPicPr>
        <p:blipFill>
          <a:blip r:embed="rId3">
            <a:alphaModFix/>
          </a:blip>
          <a:stretch>
            <a:fillRect/>
          </a:stretch>
        </p:blipFill>
        <p:spPr>
          <a:xfrm>
            <a:off x="10800" y="-12125"/>
            <a:ext cx="12192000" cy="6858000"/>
          </a:xfrm>
          <a:prstGeom prst="rect">
            <a:avLst/>
          </a:prstGeom>
          <a:noFill/>
          <a:ln>
            <a:noFill/>
          </a:ln>
        </p:spPr>
      </p:pic>
      <p:sp>
        <p:nvSpPr>
          <p:cNvPr id="230" name="Google Shape;230;g2a08523534b_3_299"/>
          <p:cNvSpPr/>
          <p:nvPr/>
        </p:nvSpPr>
        <p:spPr>
          <a:xfrm>
            <a:off x="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g2a08523534b_3_299"/>
          <p:cNvSpPr txBox="1"/>
          <p:nvPr/>
        </p:nvSpPr>
        <p:spPr>
          <a:xfrm>
            <a:off x="1890124" y="2076813"/>
            <a:ext cx="8454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chemeClr val="lt1"/>
                </a:solidFill>
              </a:rPr>
              <a:t>Mechanical Structure</a:t>
            </a:r>
            <a:endParaRPr b="0" i="0" sz="1400" u="none" cap="none" strike="noStrike">
              <a:solidFill>
                <a:srgbClr val="000000"/>
              </a:solidFill>
              <a:latin typeface="Arial"/>
              <a:ea typeface="Arial"/>
              <a:cs typeface="Arial"/>
              <a:sym typeface="Arial"/>
            </a:endParaRPr>
          </a:p>
        </p:txBody>
      </p:sp>
      <p:sp>
        <p:nvSpPr>
          <p:cNvPr id="232" name="Google Shape;232;g2a08523534b_3_299"/>
          <p:cNvSpPr txBox="1"/>
          <p:nvPr/>
        </p:nvSpPr>
        <p:spPr>
          <a:xfrm>
            <a:off x="1452303" y="3802643"/>
            <a:ext cx="93090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lt1"/>
                </a:solidFill>
              </a:rPr>
              <a:t>Physical Model &amp; Strength Analysis</a:t>
            </a:r>
            <a:endParaRPr/>
          </a:p>
          <a:p>
            <a:pPr indent="0" lvl="0" marL="0" marR="0" rtl="0" algn="ctr">
              <a:lnSpc>
                <a:spcPct val="100000"/>
              </a:lnSpc>
              <a:spcBef>
                <a:spcPts val="0"/>
              </a:spcBef>
              <a:spcAft>
                <a:spcPts val="0"/>
              </a:spcAft>
              <a:buClr>
                <a:srgbClr val="000000"/>
              </a:buClr>
              <a:buSzPts val="2800"/>
              <a:buFont typeface="Arial"/>
              <a:buNone/>
            </a:pPr>
            <a:r>
              <a:rPr b="0" lang="en-US" sz="2800" u="none" cap="none" strike="noStrike">
                <a:solidFill>
                  <a:schemeClr val="lt1"/>
                </a:solidFill>
                <a:latin typeface="Arial"/>
                <a:ea typeface="Arial"/>
                <a:cs typeface="Arial"/>
                <a:sym typeface="Arial"/>
              </a:rPr>
              <a:t> </a:t>
            </a:r>
            <a:endParaRPr/>
          </a:p>
        </p:txBody>
      </p:sp>
      <p:pic>
        <p:nvPicPr>
          <p:cNvPr descr="A close up of a logo&#10;&#10;Description automatically generated" id="233" name="Google Shape;233;g2a08523534b_3_299"/>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234" name="Google Shape;234;g2a08523534b_3_299"/>
          <p:cNvSpPr/>
          <p:nvPr/>
        </p:nvSpPr>
        <p:spPr>
          <a:xfrm>
            <a:off x="5531005" y="3329738"/>
            <a:ext cx="11514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g2a08523534b_3_29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36" name="Google Shape;236;g2a08523534b_3_29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26276a3aabc_3_51"/>
          <p:cNvPicPr preferRelativeResize="0"/>
          <p:nvPr/>
        </p:nvPicPr>
        <p:blipFill>
          <a:blip r:embed="rId3">
            <a:alphaModFix/>
          </a:blip>
          <a:stretch>
            <a:fillRect/>
          </a:stretch>
        </p:blipFill>
        <p:spPr>
          <a:xfrm>
            <a:off x="10800" y="-12125"/>
            <a:ext cx="12192000" cy="6858000"/>
          </a:xfrm>
          <a:prstGeom prst="rect">
            <a:avLst/>
          </a:prstGeom>
          <a:noFill/>
          <a:ln>
            <a:noFill/>
          </a:ln>
        </p:spPr>
      </p:pic>
      <p:sp>
        <p:nvSpPr>
          <p:cNvPr id="242" name="Google Shape;242;g26276a3aabc_3_51"/>
          <p:cNvSpPr/>
          <p:nvPr/>
        </p:nvSpPr>
        <p:spPr>
          <a:xfrm>
            <a:off x="0" y="0"/>
            <a:ext cx="12192000" cy="6858000"/>
          </a:xfrm>
          <a:prstGeom prst="rect">
            <a:avLst/>
          </a:prstGeom>
          <a:solidFill>
            <a:srgbClr val="13294B">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g26276a3aabc_3_51"/>
          <p:cNvSpPr txBox="1"/>
          <p:nvPr/>
        </p:nvSpPr>
        <p:spPr>
          <a:xfrm>
            <a:off x="376802" y="1224100"/>
            <a:ext cx="6750900" cy="78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500"/>
              <a:buFont typeface="Arial"/>
              <a:buNone/>
            </a:pPr>
            <a:r>
              <a:rPr b="1" lang="en-US" sz="4500">
                <a:solidFill>
                  <a:schemeClr val="lt1"/>
                </a:solidFill>
              </a:rPr>
              <a:t>Mechanical Structure</a:t>
            </a:r>
            <a:endParaRPr b="1" i="0" sz="2400" u="none" cap="none" strike="noStrike">
              <a:solidFill>
                <a:schemeClr val="lt1"/>
              </a:solidFill>
              <a:latin typeface="Arial"/>
              <a:ea typeface="Arial"/>
              <a:cs typeface="Arial"/>
              <a:sym typeface="Arial"/>
            </a:endParaRPr>
          </a:p>
        </p:txBody>
      </p:sp>
      <p:sp>
        <p:nvSpPr>
          <p:cNvPr id="244" name="Google Shape;244;g26276a3aabc_3_51"/>
          <p:cNvSpPr txBox="1"/>
          <p:nvPr/>
        </p:nvSpPr>
        <p:spPr>
          <a:xfrm>
            <a:off x="527690" y="2509071"/>
            <a:ext cx="4757400" cy="2862900"/>
          </a:xfrm>
          <a:prstGeom prst="rect">
            <a:avLst/>
          </a:prstGeom>
          <a:noFill/>
          <a:ln>
            <a:noFill/>
          </a:ln>
        </p:spPr>
        <p:txBody>
          <a:bodyPr anchorCtr="0" anchor="t" bIns="45700" lIns="91425" spcFirstLastPara="1" rIns="91425" wrap="square" tIns="45700">
            <a:spAutoFit/>
          </a:bodyPr>
          <a:lstStyle/>
          <a:p>
            <a:pPr indent="-393700" lvl="0" marL="457200" rtl="0" algn="l">
              <a:spcBef>
                <a:spcPts val="0"/>
              </a:spcBef>
              <a:spcAft>
                <a:spcPts val="0"/>
              </a:spcAft>
              <a:buClr>
                <a:schemeClr val="lt1"/>
              </a:buClr>
              <a:buSzPts val="2600"/>
              <a:buChar char="●"/>
            </a:pPr>
            <a:r>
              <a:rPr b="1" lang="en-US" sz="2600">
                <a:solidFill>
                  <a:schemeClr val="lt1"/>
                </a:solidFill>
              </a:rPr>
              <a:t>Physical Model</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CAD Model</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Component layout</a:t>
            </a:r>
            <a:endParaRPr b="1" sz="2600">
              <a:solidFill>
                <a:schemeClr val="lt1"/>
              </a:solidFill>
            </a:endParaRPr>
          </a:p>
          <a:p>
            <a:pPr indent="-393700" lvl="0" marL="457200" rtl="0" algn="l">
              <a:spcBef>
                <a:spcPts val="0"/>
              </a:spcBef>
              <a:spcAft>
                <a:spcPts val="0"/>
              </a:spcAft>
              <a:buClr>
                <a:schemeClr val="lt1"/>
              </a:buClr>
              <a:buSzPts val="2600"/>
              <a:buChar char="●"/>
            </a:pPr>
            <a:r>
              <a:rPr b="1" lang="en-US" sz="2600">
                <a:solidFill>
                  <a:schemeClr val="lt1"/>
                </a:solidFill>
              </a:rPr>
              <a:t>Strength Analysis</a:t>
            </a:r>
            <a:endParaRPr b="1" sz="2600">
              <a:solidFill>
                <a:schemeClr val="lt1"/>
              </a:solidFill>
            </a:endParaRPr>
          </a:p>
          <a:p>
            <a:pPr indent="-393700" lvl="1" marL="914400" rtl="0" algn="l">
              <a:spcBef>
                <a:spcPts val="0"/>
              </a:spcBef>
              <a:spcAft>
                <a:spcPts val="0"/>
              </a:spcAft>
              <a:buClr>
                <a:schemeClr val="lt1"/>
              </a:buClr>
              <a:buSzPts val="2600"/>
              <a:buChar char="○"/>
            </a:pPr>
            <a:r>
              <a:rPr lang="en-US" sz="2400">
                <a:solidFill>
                  <a:schemeClr val="lt1"/>
                </a:solidFill>
              </a:rPr>
              <a:t>Design Iteration</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0" lvl="0" marL="457200" rtl="0" algn="l">
              <a:spcBef>
                <a:spcPts val="0"/>
              </a:spcBef>
              <a:spcAft>
                <a:spcPts val="0"/>
              </a:spcAft>
              <a:buNone/>
            </a:pPr>
            <a:r>
              <a:t/>
            </a:r>
            <a:endParaRPr b="1" sz="2600">
              <a:solidFill>
                <a:schemeClr val="lt1"/>
              </a:solidFill>
            </a:endParaRPr>
          </a:p>
        </p:txBody>
      </p:sp>
      <p:pic>
        <p:nvPicPr>
          <p:cNvPr descr="A close up of a logo&#10;&#10;Description automatically generated" id="245" name="Google Shape;245;g26276a3aabc_3_51"/>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246" name="Google Shape;246;g26276a3aabc_3_5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47" name="Google Shape;247;g26276a3aabc_3_5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6276a3aabc_3_13"/>
          <p:cNvSpPr txBox="1"/>
          <p:nvPr/>
        </p:nvSpPr>
        <p:spPr>
          <a:xfrm>
            <a:off x="4548417" y="3123892"/>
            <a:ext cx="3095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253" name="Google Shape;253;g26276a3aabc_3_13"/>
          <p:cNvSpPr txBox="1"/>
          <p:nvPr/>
        </p:nvSpPr>
        <p:spPr>
          <a:xfrm>
            <a:off x="583914" y="5464730"/>
            <a:ext cx="11024100" cy="6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Helvetica Neue Light"/>
              <a:buNone/>
            </a:pPr>
            <a:r>
              <a:rPr lang="en-US" sz="2000">
                <a:solidFill>
                  <a:schemeClr val="dk1"/>
                </a:solidFill>
              </a:rPr>
              <a:t>Assembly of robot</a:t>
            </a:r>
            <a:endParaRPr b="0" i="0" sz="2000" u="none" cap="none" strike="noStrike">
              <a:solidFill>
                <a:srgbClr val="000000"/>
              </a:solidFill>
              <a:latin typeface="Arial"/>
              <a:ea typeface="Arial"/>
              <a:cs typeface="Arial"/>
              <a:sym typeface="Arial"/>
            </a:endParaRPr>
          </a:p>
        </p:txBody>
      </p:sp>
      <p:sp>
        <p:nvSpPr>
          <p:cNvPr id="254" name="Google Shape;254;g26276a3aabc_3_1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55" name="Google Shape;255;g26276a3aabc_3_1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56" name="Google Shape;256;g26276a3aabc_3_1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57" name="Google Shape;257;g26276a3aabc_3_1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58" name="Google Shape;258;g26276a3aabc_3_13"/>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CAD Model</a:t>
            </a:r>
            <a:endParaRPr b="0" i="0" sz="2400" u="none" cap="none" strike="noStrike">
              <a:solidFill>
                <a:schemeClr val="lt1"/>
              </a:solidFill>
              <a:latin typeface="Arial"/>
              <a:ea typeface="Arial"/>
              <a:cs typeface="Arial"/>
              <a:sym typeface="Arial"/>
            </a:endParaRPr>
          </a:p>
        </p:txBody>
      </p:sp>
      <p:sp>
        <p:nvSpPr>
          <p:cNvPr id="259" name="Google Shape;259;g26276a3aabc_3_1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260" name="Google Shape;260;g26276a3aabc_3_13"/>
          <p:cNvPicPr preferRelativeResize="0"/>
          <p:nvPr/>
        </p:nvPicPr>
        <p:blipFill>
          <a:blip r:embed="rId4">
            <a:alphaModFix/>
          </a:blip>
          <a:stretch>
            <a:fillRect/>
          </a:stretch>
        </p:blipFill>
        <p:spPr>
          <a:xfrm>
            <a:off x="2391588" y="1457850"/>
            <a:ext cx="7408785" cy="368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a08523534b_2_106"/>
          <p:cNvSpPr txBox="1"/>
          <p:nvPr/>
        </p:nvSpPr>
        <p:spPr>
          <a:xfrm>
            <a:off x="4548417" y="3123892"/>
            <a:ext cx="3095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266" name="Google Shape;266;g2a08523534b_2_106"/>
          <p:cNvSpPr txBox="1"/>
          <p:nvPr/>
        </p:nvSpPr>
        <p:spPr>
          <a:xfrm>
            <a:off x="583914" y="5464730"/>
            <a:ext cx="11024100" cy="6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Helvetica Neue Light"/>
              <a:buNone/>
            </a:pPr>
            <a:r>
              <a:rPr lang="en-US" sz="2200">
                <a:solidFill>
                  <a:schemeClr val="dk1"/>
                </a:solidFill>
                <a:highlight>
                  <a:srgbClr val="FFFFFF"/>
                </a:highlight>
              </a:rPr>
              <a:t>Exploded View</a:t>
            </a:r>
            <a:endParaRPr b="0" i="0" sz="2600" u="none" cap="none" strike="noStrike">
              <a:solidFill>
                <a:srgbClr val="000000"/>
              </a:solidFill>
              <a:latin typeface="Arial"/>
              <a:ea typeface="Arial"/>
              <a:cs typeface="Arial"/>
              <a:sym typeface="Arial"/>
            </a:endParaRPr>
          </a:p>
        </p:txBody>
      </p:sp>
      <p:sp>
        <p:nvSpPr>
          <p:cNvPr id="267" name="Google Shape;267;g2a08523534b_2_106"/>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68" name="Google Shape;268;g2a08523534b_2_10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69" name="Google Shape;269;g2a08523534b_2_106"/>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70" name="Google Shape;270;g2a08523534b_2_10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71" name="Google Shape;271;g2a08523534b_2_106"/>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CAD Model</a:t>
            </a:r>
            <a:endParaRPr b="0" i="0" sz="2400" u="none" cap="none" strike="noStrike">
              <a:solidFill>
                <a:schemeClr val="lt1"/>
              </a:solidFill>
              <a:latin typeface="Arial"/>
              <a:ea typeface="Arial"/>
              <a:cs typeface="Arial"/>
              <a:sym typeface="Arial"/>
            </a:endParaRPr>
          </a:p>
        </p:txBody>
      </p:sp>
      <p:sp>
        <p:nvSpPr>
          <p:cNvPr id="272" name="Google Shape;272;g2a08523534b_2_10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273" name="Google Shape;273;g2a08523534b_2_106"/>
          <p:cNvPicPr preferRelativeResize="0"/>
          <p:nvPr/>
        </p:nvPicPr>
        <p:blipFill>
          <a:blip r:embed="rId4">
            <a:alphaModFix/>
          </a:blip>
          <a:stretch>
            <a:fillRect/>
          </a:stretch>
        </p:blipFill>
        <p:spPr>
          <a:xfrm>
            <a:off x="2668525" y="1105900"/>
            <a:ext cx="6591026" cy="4400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a08523534b_2_119"/>
          <p:cNvSpPr txBox="1"/>
          <p:nvPr/>
        </p:nvSpPr>
        <p:spPr>
          <a:xfrm>
            <a:off x="4548417" y="3123892"/>
            <a:ext cx="3095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279" name="Google Shape;279;g2a08523534b_2_119"/>
          <p:cNvSpPr txBox="1"/>
          <p:nvPr/>
        </p:nvSpPr>
        <p:spPr>
          <a:xfrm>
            <a:off x="583914" y="5623918"/>
            <a:ext cx="11024100" cy="6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Helvetica Neue Light"/>
              <a:buNone/>
            </a:pPr>
            <a:r>
              <a:rPr lang="en-US" sz="2600"/>
              <a:t>Inside the robot </a:t>
            </a:r>
            <a:endParaRPr b="0" i="0" sz="2600" u="none" cap="none" strike="noStrike">
              <a:solidFill>
                <a:srgbClr val="000000"/>
              </a:solidFill>
              <a:latin typeface="Arial"/>
              <a:ea typeface="Arial"/>
              <a:cs typeface="Arial"/>
              <a:sym typeface="Arial"/>
            </a:endParaRPr>
          </a:p>
        </p:txBody>
      </p:sp>
      <p:sp>
        <p:nvSpPr>
          <p:cNvPr id="280" name="Google Shape;280;g2a08523534b_2_119"/>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81" name="Google Shape;281;g2a08523534b_2_11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82" name="Google Shape;282;g2a08523534b_2_119"/>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83" name="Google Shape;283;g2a08523534b_2_11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84" name="Google Shape;284;g2a08523534b_2_119"/>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Component Layout</a:t>
            </a:r>
            <a:endParaRPr b="0" i="0" sz="2400" u="none" cap="none" strike="noStrike">
              <a:solidFill>
                <a:schemeClr val="lt1"/>
              </a:solidFill>
              <a:latin typeface="Arial"/>
              <a:ea typeface="Arial"/>
              <a:cs typeface="Arial"/>
              <a:sym typeface="Arial"/>
            </a:endParaRPr>
          </a:p>
        </p:txBody>
      </p:sp>
      <p:sp>
        <p:nvSpPr>
          <p:cNvPr id="285" name="Google Shape;285;g2a08523534b_2_11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286" name="Google Shape;286;g2a08523534b_2_119"/>
          <p:cNvPicPr preferRelativeResize="0"/>
          <p:nvPr/>
        </p:nvPicPr>
        <p:blipFill>
          <a:blip r:embed="rId4">
            <a:alphaModFix/>
          </a:blip>
          <a:stretch>
            <a:fillRect/>
          </a:stretch>
        </p:blipFill>
        <p:spPr>
          <a:xfrm>
            <a:off x="3057125" y="1146750"/>
            <a:ext cx="6142982" cy="4477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62ce83a9e1_0_1"/>
          <p:cNvSpPr txBox="1"/>
          <p:nvPr>
            <p:ph idx="1" type="body"/>
          </p:nvPr>
        </p:nvSpPr>
        <p:spPr>
          <a:xfrm>
            <a:off x="2022275" y="5845000"/>
            <a:ext cx="7852500" cy="537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3000"/>
              <a:buNone/>
            </a:pPr>
            <a:r>
              <a:t/>
            </a:r>
            <a:endParaRPr sz="34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b="1" sz="1800">
              <a:solidFill>
                <a:schemeClr val="dk1"/>
              </a:solidFill>
              <a:latin typeface="Arial"/>
              <a:ea typeface="Arial"/>
              <a:cs typeface="Arial"/>
              <a:sym typeface="Arial"/>
            </a:endParaRPr>
          </a:p>
        </p:txBody>
      </p:sp>
      <p:sp>
        <p:nvSpPr>
          <p:cNvPr id="292" name="Google Shape;292;g262ce83a9e1_0_1"/>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293" name="Google Shape;293;g262ce83a9e1_0_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294" name="Google Shape;294;g262ce83a9e1_0_1"/>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295" name="Google Shape;295;g262ce83a9e1_0_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296" name="Google Shape;296;g262ce83a9e1_0_1"/>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600">
                <a:solidFill>
                  <a:schemeClr val="lt1"/>
                </a:solidFill>
              </a:rPr>
              <a:t>Safety Component</a:t>
            </a:r>
            <a:endParaRPr b="1" i="0" sz="2600" u="none" cap="none" strike="noStrike">
              <a:solidFill>
                <a:schemeClr val="lt1"/>
              </a:solidFill>
            </a:endParaRPr>
          </a:p>
        </p:txBody>
      </p:sp>
      <p:sp>
        <p:nvSpPr>
          <p:cNvPr id="297" name="Google Shape;297;g262ce83a9e1_0_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298" name="Google Shape;298;g262ce83a9e1_0_1"/>
          <p:cNvPicPr preferRelativeResize="0"/>
          <p:nvPr/>
        </p:nvPicPr>
        <p:blipFill>
          <a:blip r:embed="rId4">
            <a:alphaModFix/>
          </a:blip>
          <a:stretch>
            <a:fillRect/>
          </a:stretch>
        </p:blipFill>
        <p:spPr>
          <a:xfrm>
            <a:off x="8183275" y="1401087"/>
            <a:ext cx="3370925" cy="4495440"/>
          </a:xfrm>
          <a:prstGeom prst="rect">
            <a:avLst/>
          </a:prstGeom>
          <a:noFill/>
          <a:ln>
            <a:noFill/>
          </a:ln>
        </p:spPr>
      </p:pic>
      <p:pic>
        <p:nvPicPr>
          <p:cNvPr id="299" name="Google Shape;299;g262ce83a9e1_0_1"/>
          <p:cNvPicPr preferRelativeResize="0"/>
          <p:nvPr/>
        </p:nvPicPr>
        <p:blipFill>
          <a:blip r:embed="rId5">
            <a:alphaModFix/>
          </a:blip>
          <a:stretch>
            <a:fillRect/>
          </a:stretch>
        </p:blipFill>
        <p:spPr>
          <a:xfrm>
            <a:off x="4459312" y="1401100"/>
            <a:ext cx="3370925" cy="4495414"/>
          </a:xfrm>
          <a:prstGeom prst="rect">
            <a:avLst/>
          </a:prstGeom>
          <a:noFill/>
          <a:ln>
            <a:noFill/>
          </a:ln>
        </p:spPr>
      </p:pic>
      <p:pic>
        <p:nvPicPr>
          <p:cNvPr id="300" name="Google Shape;300;g262ce83a9e1_0_1"/>
          <p:cNvPicPr preferRelativeResize="0"/>
          <p:nvPr/>
        </p:nvPicPr>
        <p:blipFill>
          <a:blip r:embed="rId6">
            <a:alphaModFix/>
          </a:blip>
          <a:stretch>
            <a:fillRect/>
          </a:stretch>
        </p:blipFill>
        <p:spPr>
          <a:xfrm>
            <a:off x="735325" y="1401088"/>
            <a:ext cx="3370925" cy="4495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a08523534b_2_13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06" name="Google Shape;306;g2a08523534b_2_13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07" name="Google Shape;307;g2a08523534b_2_13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08" name="Google Shape;308;g2a08523534b_2_13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09" name="Google Shape;309;g2a08523534b_2_134"/>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Strength Analysis</a:t>
            </a:r>
            <a:endParaRPr b="0" i="0" sz="2400" u="none" cap="none" strike="noStrike">
              <a:solidFill>
                <a:schemeClr val="lt1"/>
              </a:solidFill>
              <a:latin typeface="Arial"/>
              <a:ea typeface="Arial"/>
              <a:cs typeface="Arial"/>
              <a:sym typeface="Arial"/>
            </a:endParaRPr>
          </a:p>
        </p:txBody>
      </p:sp>
      <p:sp>
        <p:nvSpPr>
          <p:cNvPr id="310" name="Google Shape;310;g2a08523534b_2_13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311" name="Google Shape;311;g2a08523534b_2_134"/>
          <p:cNvSpPr txBox="1"/>
          <p:nvPr>
            <p:ph idx="1" type="body"/>
          </p:nvPr>
        </p:nvSpPr>
        <p:spPr>
          <a:xfrm>
            <a:off x="2106700" y="5294625"/>
            <a:ext cx="8373600" cy="82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b="1" lang="en-US" sz="1600">
                <a:solidFill>
                  <a:srgbClr val="374151"/>
                </a:solidFill>
                <a:latin typeface="Roboto"/>
                <a:ea typeface="Roboto"/>
                <a:cs typeface="Roboto"/>
                <a:sym typeface="Roboto"/>
              </a:rPr>
              <a:t>Implement static force analysis to assess the structural integrity and performance of components under various loads and conditions.</a:t>
            </a:r>
            <a:endParaRPr b="1" sz="1700">
              <a:highlight>
                <a:srgbClr val="FFFFFF"/>
              </a:highlight>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1700">
              <a:latin typeface="Arial"/>
              <a:ea typeface="Arial"/>
              <a:cs typeface="Arial"/>
              <a:sym typeface="Arial"/>
            </a:endParaRPr>
          </a:p>
        </p:txBody>
      </p:sp>
      <p:pic>
        <p:nvPicPr>
          <p:cNvPr id="312" name="Google Shape;312;g2a08523534b_2_134"/>
          <p:cNvPicPr preferRelativeResize="0"/>
          <p:nvPr/>
        </p:nvPicPr>
        <p:blipFill>
          <a:blip r:embed="rId4">
            <a:alphaModFix/>
          </a:blip>
          <a:stretch>
            <a:fillRect/>
          </a:stretch>
        </p:blipFill>
        <p:spPr>
          <a:xfrm>
            <a:off x="786300" y="1419298"/>
            <a:ext cx="4431032" cy="3636153"/>
          </a:xfrm>
          <a:prstGeom prst="rect">
            <a:avLst/>
          </a:prstGeom>
          <a:noFill/>
          <a:ln>
            <a:noFill/>
          </a:ln>
        </p:spPr>
      </p:pic>
      <p:pic>
        <p:nvPicPr>
          <p:cNvPr id="313" name="Google Shape;313;g2a08523534b_2_134"/>
          <p:cNvPicPr preferRelativeResize="0"/>
          <p:nvPr/>
        </p:nvPicPr>
        <p:blipFill>
          <a:blip r:embed="rId5">
            <a:alphaModFix/>
          </a:blip>
          <a:stretch>
            <a:fillRect/>
          </a:stretch>
        </p:blipFill>
        <p:spPr>
          <a:xfrm>
            <a:off x="5175457" y="1506660"/>
            <a:ext cx="6181741" cy="3548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2a0d2c3601e_0_27"/>
          <p:cNvSpPr/>
          <p:nvPr/>
        </p:nvSpPr>
        <p:spPr>
          <a:xfrm flipH="1" rot="10800000">
            <a:off x="0" y="-7801"/>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92" name="Google Shape;92;g2a0d2c3601e_0_27"/>
          <p:cNvPicPr preferRelativeResize="0"/>
          <p:nvPr/>
        </p:nvPicPr>
        <p:blipFill rotWithShape="1">
          <a:blip r:embed="rId3">
            <a:alphaModFix amt="25000"/>
          </a:blip>
          <a:srcRect b="0" l="0" r="0" t="0"/>
          <a:stretch/>
        </p:blipFill>
        <p:spPr>
          <a:xfrm>
            <a:off x="0" y="0"/>
            <a:ext cx="12192000" cy="6858000"/>
          </a:xfrm>
          <a:prstGeom prst="rect">
            <a:avLst/>
          </a:prstGeom>
          <a:noFill/>
          <a:ln>
            <a:noFill/>
          </a:ln>
        </p:spPr>
      </p:pic>
      <p:sp>
        <p:nvSpPr>
          <p:cNvPr id="93" name="Google Shape;93;g2a0d2c3601e_0_27"/>
          <p:cNvSpPr txBox="1"/>
          <p:nvPr/>
        </p:nvSpPr>
        <p:spPr>
          <a:xfrm>
            <a:off x="5131812" y="1266795"/>
            <a:ext cx="6422400" cy="482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rPr lang="en-US" sz="1800">
                <a:solidFill>
                  <a:schemeClr val="lt1"/>
                </a:solidFill>
              </a:rPr>
              <a:t>Facing the challenge of terrain navigation in traditional wheeled robots and the speed limitations in legged robots, our project is focused on creating a hybrid wheel-legged robot. This innovative design aims to overcome the shortcomings of both types in urban environments. </a:t>
            </a:r>
            <a:endParaRPr sz="1800">
              <a:solidFill>
                <a:schemeClr val="lt1"/>
              </a:solidFill>
            </a:endParaRPr>
          </a:p>
        </p:txBody>
      </p:sp>
      <p:pic>
        <p:nvPicPr>
          <p:cNvPr descr="A close up of a logo&#10;&#10;Description automatically generated" id="94" name="Google Shape;94;g2a0d2c3601e_0_27"/>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95" name="Google Shape;95;g2a0d2c3601e_0_2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6" name="Google Shape;96;g2a0d2c3601e_0_27"/>
          <p:cNvSpPr txBox="1"/>
          <p:nvPr/>
        </p:nvSpPr>
        <p:spPr>
          <a:xfrm>
            <a:off x="1335481" y="3236505"/>
            <a:ext cx="2280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a:t>
            </a:r>
            <a:endParaRPr b="0" i="0" sz="1400" u="none" cap="none" strike="noStrike">
              <a:solidFill>
                <a:srgbClr val="000000"/>
              </a:solidFill>
              <a:latin typeface="Arial"/>
              <a:ea typeface="Arial"/>
              <a:cs typeface="Arial"/>
              <a:sym typeface="Arial"/>
            </a:endParaRPr>
          </a:p>
        </p:txBody>
      </p:sp>
      <p:sp>
        <p:nvSpPr>
          <p:cNvPr id="97" name="Google Shape;97;g2a0d2c3601e_0_2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98" name="Google Shape;98;g2a0d2c3601e_0_27"/>
          <p:cNvPicPr preferRelativeResize="0"/>
          <p:nvPr/>
        </p:nvPicPr>
        <p:blipFill rotWithShape="1">
          <a:blip r:embed="rId5">
            <a:alphaModFix/>
          </a:blip>
          <a:srcRect b="11855" l="0" r="0" t="0"/>
          <a:stretch/>
        </p:blipFill>
        <p:spPr>
          <a:xfrm>
            <a:off x="1107600" y="1010650"/>
            <a:ext cx="3093763" cy="4821000"/>
          </a:xfrm>
          <a:prstGeom prst="rect">
            <a:avLst/>
          </a:prstGeom>
          <a:noFill/>
          <a:ln>
            <a:noFill/>
          </a:ln>
        </p:spPr>
      </p:pic>
      <p:sp>
        <p:nvSpPr>
          <p:cNvPr id="99" name="Google Shape;99;g2a0d2c3601e_0_27"/>
          <p:cNvSpPr txBox="1"/>
          <p:nvPr/>
        </p:nvSpPr>
        <p:spPr>
          <a:xfrm>
            <a:off x="5148000" y="1195050"/>
            <a:ext cx="6390000" cy="64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600">
                <a:solidFill>
                  <a:schemeClr val="lt1"/>
                </a:solidFill>
              </a:rPr>
              <a:t>Introduction</a:t>
            </a:r>
            <a:endParaRPr b="1"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Arial"/>
              <a:ea typeface="Arial"/>
              <a:cs typeface="Arial"/>
              <a:sym typeface="Arial"/>
            </a:endParaRPr>
          </a:p>
        </p:txBody>
      </p:sp>
      <p:graphicFrame>
        <p:nvGraphicFramePr>
          <p:cNvPr id="100" name="Google Shape;100;g2a0d2c3601e_0_27"/>
          <p:cNvGraphicFramePr/>
          <p:nvPr/>
        </p:nvGraphicFramePr>
        <p:xfrm>
          <a:off x="5148000" y="3605788"/>
          <a:ext cx="3000000" cy="3000000"/>
        </p:xfrm>
        <a:graphic>
          <a:graphicData uri="http://schemas.openxmlformats.org/drawingml/2006/table">
            <a:tbl>
              <a:tblPr>
                <a:noFill/>
                <a:tableStyleId>{3F1A61B6-7DED-4483-AD77-449D0F5ACD50}</a:tableStyleId>
              </a:tblPr>
              <a:tblGrid>
                <a:gridCol w="1913675"/>
                <a:gridCol w="1913675"/>
                <a:gridCol w="1913675"/>
              </a:tblGrid>
              <a:tr h="688175">
                <a:tc>
                  <a:txBody>
                    <a:bodyPr/>
                    <a:lstStyle/>
                    <a:p>
                      <a:pPr indent="0" lvl="0" marL="0" rtl="0" algn="l">
                        <a:spcBef>
                          <a:spcPts val="0"/>
                        </a:spcBef>
                        <a:spcAft>
                          <a:spcPts val="0"/>
                        </a:spcAft>
                        <a:buNone/>
                      </a:pPr>
                      <a:r>
                        <a:rPr lang="en-US" sz="1600">
                          <a:solidFill>
                            <a:schemeClr val="lt1"/>
                          </a:solidFill>
                        </a:rPr>
                        <a:t>Type of platform</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rPr lang="en-US" sz="1600">
                          <a:solidFill>
                            <a:schemeClr val="lt1"/>
                          </a:solidFill>
                        </a:rPr>
                        <a:t>Ability to overcome terrains</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Moving Speed</a:t>
                      </a:r>
                      <a:endParaRPr>
                        <a:solidFill>
                          <a:schemeClr val="lt1"/>
                        </a:solidFill>
                      </a:endParaRPr>
                    </a:p>
                  </a:txBody>
                  <a:tcPr marT="91425" marB="91425" marR="91425" marL="91425"/>
                </a:tc>
              </a:tr>
              <a:tr h="437900">
                <a:tc>
                  <a:txBody>
                    <a:bodyPr/>
                    <a:lstStyle/>
                    <a:p>
                      <a:pPr indent="0" lvl="0" marL="0" rtl="0" algn="l">
                        <a:spcBef>
                          <a:spcPts val="0"/>
                        </a:spcBef>
                        <a:spcAft>
                          <a:spcPts val="0"/>
                        </a:spcAft>
                        <a:buNone/>
                      </a:pPr>
                      <a:r>
                        <a:rPr lang="en-US" sz="1600">
                          <a:solidFill>
                            <a:schemeClr val="lt1"/>
                          </a:solidFill>
                        </a:rPr>
                        <a:t>Wheeled robot</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rPr lang="en-US" sz="1600">
                          <a:solidFill>
                            <a:schemeClr val="lt1"/>
                          </a:solidFill>
                        </a:rPr>
                        <a:t>Low</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rPr lang="en-US" sz="1600">
                          <a:solidFill>
                            <a:schemeClr val="lt1"/>
                          </a:solidFill>
                        </a:rPr>
                        <a:t>High</a:t>
                      </a:r>
                      <a:endParaRPr sz="1600">
                        <a:solidFill>
                          <a:schemeClr val="lt1"/>
                        </a:solidFill>
                      </a:endParaRPr>
                    </a:p>
                  </a:txBody>
                  <a:tcPr marT="91425" marB="91425" marR="91425" marL="91425"/>
                </a:tc>
              </a:tr>
              <a:tr h="437900">
                <a:tc>
                  <a:txBody>
                    <a:bodyPr/>
                    <a:lstStyle/>
                    <a:p>
                      <a:pPr indent="0" lvl="0" marL="0" rtl="0" algn="l">
                        <a:spcBef>
                          <a:spcPts val="0"/>
                        </a:spcBef>
                        <a:spcAft>
                          <a:spcPts val="0"/>
                        </a:spcAft>
                        <a:buNone/>
                      </a:pPr>
                      <a:r>
                        <a:rPr lang="en-US" sz="1600">
                          <a:solidFill>
                            <a:schemeClr val="lt1"/>
                          </a:solidFill>
                        </a:rPr>
                        <a:t>Legged robot</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rPr lang="en-US" sz="1600">
                          <a:solidFill>
                            <a:schemeClr val="lt1"/>
                          </a:solidFill>
                        </a:rPr>
                        <a:t>High</a:t>
                      </a:r>
                      <a:endParaRPr sz="1600">
                        <a:solidFill>
                          <a:schemeClr val="lt1"/>
                        </a:solidFill>
                      </a:endParaRPr>
                    </a:p>
                  </a:txBody>
                  <a:tcPr marT="91425" marB="91425" marR="91425" marL="91425"/>
                </a:tc>
                <a:tc>
                  <a:txBody>
                    <a:bodyPr/>
                    <a:lstStyle/>
                    <a:p>
                      <a:pPr indent="0" lvl="0" marL="0" rtl="0" algn="l">
                        <a:spcBef>
                          <a:spcPts val="0"/>
                        </a:spcBef>
                        <a:spcAft>
                          <a:spcPts val="0"/>
                        </a:spcAft>
                        <a:buNone/>
                      </a:pPr>
                      <a:r>
                        <a:rPr lang="en-US" sz="1600">
                          <a:solidFill>
                            <a:schemeClr val="lt1"/>
                          </a:solidFill>
                        </a:rPr>
                        <a:t>Low</a:t>
                      </a:r>
                      <a:endParaRPr sz="1600">
                        <a:solidFill>
                          <a:schemeClr val="lt1"/>
                        </a:solidFill>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a08523534b_2_26"/>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19" name="Google Shape;319;g2a08523534b_2_2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20" name="Google Shape;320;g2a08523534b_2_26"/>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21" name="Google Shape;321;g2a08523534b_2_2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22" name="Google Shape;322;g2a08523534b_2_26"/>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600">
                <a:solidFill>
                  <a:schemeClr val="lt1"/>
                </a:solidFill>
              </a:rPr>
              <a:t>Design Iteration</a:t>
            </a:r>
            <a:endParaRPr b="1" i="0" sz="2600" u="none" cap="none" strike="noStrike">
              <a:solidFill>
                <a:schemeClr val="lt1"/>
              </a:solidFill>
            </a:endParaRPr>
          </a:p>
        </p:txBody>
      </p:sp>
      <p:sp>
        <p:nvSpPr>
          <p:cNvPr id="323" name="Google Shape;323;g2a08523534b_2_2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324" name="Google Shape;324;g2a08523534b_2_26"/>
          <p:cNvPicPr preferRelativeResize="0"/>
          <p:nvPr/>
        </p:nvPicPr>
        <p:blipFill>
          <a:blip r:embed="rId4">
            <a:alphaModFix/>
          </a:blip>
          <a:stretch>
            <a:fillRect/>
          </a:stretch>
        </p:blipFill>
        <p:spPr>
          <a:xfrm>
            <a:off x="1371400" y="955504"/>
            <a:ext cx="4072725" cy="3587107"/>
          </a:xfrm>
          <a:prstGeom prst="rect">
            <a:avLst/>
          </a:prstGeom>
          <a:noFill/>
          <a:ln>
            <a:noFill/>
          </a:ln>
        </p:spPr>
      </p:pic>
      <p:pic>
        <p:nvPicPr>
          <p:cNvPr id="325" name="Google Shape;325;g2a08523534b_2_26"/>
          <p:cNvPicPr preferRelativeResize="0"/>
          <p:nvPr/>
        </p:nvPicPr>
        <p:blipFill>
          <a:blip r:embed="rId5">
            <a:alphaModFix/>
          </a:blip>
          <a:stretch>
            <a:fillRect/>
          </a:stretch>
        </p:blipFill>
        <p:spPr>
          <a:xfrm>
            <a:off x="6316125" y="952274"/>
            <a:ext cx="4239639" cy="3587100"/>
          </a:xfrm>
          <a:prstGeom prst="rect">
            <a:avLst/>
          </a:prstGeom>
          <a:noFill/>
          <a:ln>
            <a:noFill/>
          </a:ln>
        </p:spPr>
      </p:pic>
      <p:sp>
        <p:nvSpPr>
          <p:cNvPr id="326" name="Google Shape;326;g2a08523534b_2_26"/>
          <p:cNvSpPr txBox="1"/>
          <p:nvPr>
            <p:ph idx="1" type="body"/>
          </p:nvPr>
        </p:nvSpPr>
        <p:spPr>
          <a:xfrm>
            <a:off x="6208325" y="4772350"/>
            <a:ext cx="5078700" cy="160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Enhanced</a:t>
            </a:r>
            <a:r>
              <a:rPr b="1" lang="en-US" sz="2000">
                <a:solidFill>
                  <a:srgbClr val="15264B"/>
                </a:solidFill>
                <a:latin typeface="Arial"/>
                <a:ea typeface="Arial"/>
                <a:cs typeface="Arial"/>
                <a:sym typeface="Arial"/>
              </a:rPr>
              <a:t> Version:</a:t>
            </a:r>
            <a:endParaRPr b="1" sz="2000">
              <a:solidFill>
                <a:srgbClr val="15264B"/>
              </a:solidFill>
              <a:latin typeface="Arial"/>
              <a:ea typeface="Arial"/>
              <a:cs typeface="Arial"/>
              <a:sym typeface="Arial"/>
            </a:endParaRPr>
          </a:p>
          <a:p>
            <a:pPr indent="0" lvl="0" marL="0" rtl="0" algn="l">
              <a:lnSpc>
                <a:spcPct val="100000"/>
              </a:lnSpc>
              <a:spcBef>
                <a:spcPts val="0"/>
              </a:spcBef>
              <a:spcAft>
                <a:spcPts val="0"/>
              </a:spcAft>
              <a:buSzPts val="2000"/>
              <a:buNone/>
            </a:pPr>
            <a:r>
              <a:rPr b="1" lang="en-US" sz="1500">
                <a:highlight>
                  <a:srgbClr val="FFFFFF"/>
                </a:highlight>
                <a:latin typeface="Arial"/>
                <a:ea typeface="Arial"/>
                <a:cs typeface="Arial"/>
                <a:sym typeface="Arial"/>
              </a:rPr>
              <a:t>Design Upgrade:</a:t>
            </a:r>
            <a:r>
              <a:rPr lang="en-US" sz="1500">
                <a:highlight>
                  <a:srgbClr val="FFFFFF"/>
                </a:highlight>
                <a:latin typeface="Arial"/>
                <a:ea typeface="Arial"/>
                <a:cs typeface="Arial"/>
                <a:sym typeface="Arial"/>
              </a:rPr>
              <a:t> two layers of carbon fiber with an inner layer sandwiched by a low-density, 3D-printed material.</a:t>
            </a:r>
            <a:endParaRPr sz="1500">
              <a:highlight>
                <a:srgbClr val="FFFFFF"/>
              </a:highlight>
              <a:latin typeface="Arial"/>
              <a:ea typeface="Arial"/>
              <a:cs typeface="Arial"/>
              <a:sym typeface="Arial"/>
            </a:endParaRPr>
          </a:p>
          <a:p>
            <a:pPr indent="0" lvl="0" marL="0" rtl="0" algn="l">
              <a:lnSpc>
                <a:spcPct val="100000"/>
              </a:lnSpc>
              <a:spcBef>
                <a:spcPts val="0"/>
              </a:spcBef>
              <a:spcAft>
                <a:spcPts val="0"/>
              </a:spcAft>
              <a:buSzPts val="2000"/>
              <a:buNone/>
            </a:pPr>
            <a:r>
              <a:t/>
            </a:r>
            <a:endParaRPr sz="1500">
              <a:highlight>
                <a:srgbClr val="FFFFFF"/>
              </a:highlight>
              <a:latin typeface="Arial"/>
              <a:ea typeface="Arial"/>
              <a:cs typeface="Arial"/>
              <a:sym typeface="Arial"/>
            </a:endParaRPr>
          </a:p>
          <a:p>
            <a:pPr indent="0" lvl="0" marL="0" rtl="0" algn="l">
              <a:lnSpc>
                <a:spcPct val="100000"/>
              </a:lnSpc>
              <a:spcBef>
                <a:spcPts val="0"/>
              </a:spcBef>
              <a:spcAft>
                <a:spcPts val="0"/>
              </a:spcAft>
              <a:buSzPts val="2000"/>
              <a:buNone/>
            </a:pPr>
            <a:r>
              <a:rPr b="1" lang="en-US" sz="1500">
                <a:highlight>
                  <a:srgbClr val="FFFFFF"/>
                </a:highlight>
                <a:latin typeface="Arial"/>
                <a:ea typeface="Arial"/>
                <a:cs typeface="Arial"/>
                <a:sym typeface="Arial"/>
              </a:rPr>
              <a:t>Performance Improvement:</a:t>
            </a:r>
            <a:r>
              <a:rPr lang="en-US" sz="1500">
                <a:highlight>
                  <a:srgbClr val="FFFFFF"/>
                </a:highlight>
                <a:latin typeface="Arial"/>
                <a:ea typeface="Arial"/>
                <a:cs typeface="Arial"/>
                <a:sym typeface="Arial"/>
              </a:rPr>
              <a:t> Significant increase in strength</a:t>
            </a:r>
            <a:endParaRPr sz="1500">
              <a:highlight>
                <a:srgbClr val="FFFFFF"/>
              </a:highlight>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1700">
              <a:latin typeface="Arial"/>
              <a:ea typeface="Arial"/>
              <a:cs typeface="Arial"/>
              <a:sym typeface="Arial"/>
            </a:endParaRPr>
          </a:p>
        </p:txBody>
      </p:sp>
      <p:sp>
        <p:nvSpPr>
          <p:cNvPr id="327" name="Google Shape;327;g2a08523534b_2_26"/>
          <p:cNvSpPr txBox="1"/>
          <p:nvPr>
            <p:ph idx="1" type="body"/>
          </p:nvPr>
        </p:nvSpPr>
        <p:spPr>
          <a:xfrm>
            <a:off x="1235175" y="4801475"/>
            <a:ext cx="4783800" cy="160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2000">
                <a:solidFill>
                  <a:srgbClr val="15264B"/>
                </a:solidFill>
                <a:latin typeface="Arial"/>
                <a:ea typeface="Arial"/>
                <a:cs typeface="Arial"/>
                <a:sym typeface="Arial"/>
              </a:rPr>
              <a:t>First Version</a:t>
            </a:r>
            <a:endParaRPr b="1" sz="2000">
              <a:solidFill>
                <a:srgbClr val="15264B"/>
              </a:solidFill>
              <a:latin typeface="Arial"/>
              <a:ea typeface="Arial"/>
              <a:cs typeface="Arial"/>
              <a:sym typeface="Arial"/>
            </a:endParaRPr>
          </a:p>
          <a:p>
            <a:pPr indent="0" lvl="0" marL="0" rtl="0" algn="l">
              <a:lnSpc>
                <a:spcPct val="100000"/>
              </a:lnSpc>
              <a:spcBef>
                <a:spcPts val="0"/>
              </a:spcBef>
              <a:spcAft>
                <a:spcPts val="0"/>
              </a:spcAft>
              <a:buSzPts val="2000"/>
              <a:buNone/>
            </a:pPr>
            <a:r>
              <a:rPr b="1" lang="en-US" sz="1500">
                <a:highlight>
                  <a:srgbClr val="FFFFFF"/>
                </a:highlight>
                <a:latin typeface="Arial"/>
                <a:ea typeface="Arial"/>
                <a:cs typeface="Arial"/>
                <a:sym typeface="Arial"/>
              </a:rPr>
              <a:t>Design: </a:t>
            </a:r>
            <a:r>
              <a:rPr lang="en-US" sz="1500">
                <a:highlight>
                  <a:srgbClr val="FFFFFF"/>
                </a:highlight>
                <a:latin typeface="Arial"/>
                <a:ea typeface="Arial"/>
                <a:cs typeface="Arial"/>
                <a:sym typeface="Arial"/>
              </a:rPr>
              <a:t>Single-layer thick aluminum plate.</a:t>
            </a:r>
            <a:endParaRPr sz="1500">
              <a:highlight>
                <a:srgbClr val="FFFFFF"/>
              </a:highlight>
              <a:latin typeface="Arial"/>
              <a:ea typeface="Arial"/>
              <a:cs typeface="Arial"/>
              <a:sym typeface="Arial"/>
            </a:endParaRPr>
          </a:p>
          <a:p>
            <a:pPr indent="0" lvl="0" marL="0" rtl="0" algn="l">
              <a:lnSpc>
                <a:spcPct val="100000"/>
              </a:lnSpc>
              <a:spcBef>
                <a:spcPts val="0"/>
              </a:spcBef>
              <a:spcAft>
                <a:spcPts val="0"/>
              </a:spcAft>
              <a:buSzPts val="2000"/>
              <a:buNone/>
            </a:pPr>
            <a:r>
              <a:t/>
            </a:r>
            <a:endParaRPr sz="1500">
              <a:highlight>
                <a:srgbClr val="FFFFFF"/>
              </a:highlight>
              <a:latin typeface="Arial"/>
              <a:ea typeface="Arial"/>
              <a:cs typeface="Arial"/>
              <a:sym typeface="Arial"/>
            </a:endParaRPr>
          </a:p>
          <a:p>
            <a:pPr indent="0" lvl="0" marL="0" rtl="0" algn="l">
              <a:lnSpc>
                <a:spcPct val="100000"/>
              </a:lnSpc>
              <a:spcBef>
                <a:spcPts val="0"/>
              </a:spcBef>
              <a:spcAft>
                <a:spcPts val="0"/>
              </a:spcAft>
              <a:buSzPts val="2000"/>
              <a:buNone/>
            </a:pPr>
            <a:r>
              <a:rPr b="1" lang="en-US" sz="1500">
                <a:highlight>
                  <a:srgbClr val="FFFFFF"/>
                </a:highlight>
                <a:latin typeface="Arial"/>
                <a:ea typeface="Arial"/>
                <a:cs typeface="Arial"/>
                <a:sym typeface="Arial"/>
              </a:rPr>
              <a:t>Challenge: </a:t>
            </a:r>
            <a:r>
              <a:rPr lang="en-US" sz="1500">
                <a:highlight>
                  <a:srgbClr val="FFFFFF"/>
                </a:highlight>
                <a:latin typeface="Arial"/>
                <a:ea typeface="Arial"/>
                <a:cs typeface="Arial"/>
                <a:sym typeface="Arial"/>
              </a:rPr>
              <a:t>Offers limited support for lateral forces, such as those experienced during side collisions on a leg component</a:t>
            </a:r>
            <a:endParaRPr sz="1500">
              <a:highlight>
                <a:srgbClr val="FFFFFF"/>
              </a:highlight>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17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a08523534b_2_73"/>
          <p:cNvSpPr txBox="1"/>
          <p:nvPr/>
        </p:nvSpPr>
        <p:spPr>
          <a:xfrm>
            <a:off x="4548417" y="3123892"/>
            <a:ext cx="3095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333" name="Google Shape;333;g2a08523534b_2_73"/>
          <p:cNvSpPr txBox="1"/>
          <p:nvPr/>
        </p:nvSpPr>
        <p:spPr>
          <a:xfrm>
            <a:off x="583914" y="5589605"/>
            <a:ext cx="11024100" cy="6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Helvetica Neue Light"/>
              <a:buNone/>
            </a:pPr>
            <a:r>
              <a:rPr b="1" lang="en-US" sz="2200">
                <a:solidFill>
                  <a:schemeClr val="dk1"/>
                </a:solidFill>
                <a:highlight>
                  <a:srgbClr val="FFFFFF"/>
                </a:highlight>
              </a:rPr>
              <a:t>Cross section of leg structure</a:t>
            </a:r>
            <a:endParaRPr b="1" i="0" sz="2600" u="none" cap="none" strike="noStrike">
              <a:solidFill>
                <a:srgbClr val="000000"/>
              </a:solidFill>
            </a:endParaRPr>
          </a:p>
        </p:txBody>
      </p:sp>
      <p:sp>
        <p:nvSpPr>
          <p:cNvPr id="334" name="Google Shape;334;g2a08523534b_2_7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35" name="Google Shape;335;g2a08523534b_2_7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36" name="Google Shape;336;g2a08523534b_2_7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37" name="Google Shape;337;g2a08523534b_2_7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38" name="Google Shape;338;g2a08523534b_2_73"/>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Detailed cross section</a:t>
            </a:r>
            <a:endParaRPr b="0" i="0" sz="2400" u="none" cap="none" strike="noStrike">
              <a:solidFill>
                <a:schemeClr val="lt1"/>
              </a:solidFill>
              <a:latin typeface="Arial"/>
              <a:ea typeface="Arial"/>
              <a:cs typeface="Arial"/>
              <a:sym typeface="Arial"/>
            </a:endParaRPr>
          </a:p>
        </p:txBody>
      </p:sp>
      <p:sp>
        <p:nvSpPr>
          <p:cNvPr id="339" name="Google Shape;339;g2a08523534b_2_7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340" name="Google Shape;340;g2a08523534b_2_73"/>
          <p:cNvPicPr preferRelativeResize="0"/>
          <p:nvPr/>
        </p:nvPicPr>
        <p:blipFill>
          <a:blip r:embed="rId4">
            <a:alphaModFix/>
          </a:blip>
          <a:stretch>
            <a:fillRect/>
          </a:stretch>
        </p:blipFill>
        <p:spPr>
          <a:xfrm>
            <a:off x="2937075" y="1068600"/>
            <a:ext cx="5789549" cy="4479899"/>
          </a:xfrm>
          <a:prstGeom prst="rect">
            <a:avLst/>
          </a:prstGeom>
          <a:noFill/>
          <a:ln>
            <a:noFill/>
          </a:ln>
        </p:spPr>
      </p:pic>
      <p:sp>
        <p:nvSpPr>
          <p:cNvPr id="341" name="Google Shape;341;g2a08523534b_2_73"/>
          <p:cNvSpPr/>
          <p:nvPr/>
        </p:nvSpPr>
        <p:spPr>
          <a:xfrm>
            <a:off x="3129825" y="3435775"/>
            <a:ext cx="1355700" cy="262200"/>
          </a:xfrm>
          <a:prstGeom prst="rect">
            <a:avLst/>
          </a:prstGeom>
          <a:solidFill>
            <a:srgbClr val="EDEF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2" name="Google Shape;342;g2a08523534b_2_73"/>
          <p:cNvSpPr txBox="1"/>
          <p:nvPr/>
        </p:nvSpPr>
        <p:spPr>
          <a:xfrm>
            <a:off x="3198600" y="3397525"/>
            <a:ext cx="1701300" cy="338700"/>
          </a:xfrm>
          <a:prstGeom prst="rect">
            <a:avLst/>
          </a:prstGeom>
          <a:noFill/>
          <a:ln>
            <a:noFill/>
          </a:ln>
          <a:effectLst>
            <a:outerShdw rotWithShape="0" algn="bl" dir="5400000" dist="19050">
              <a:srgbClr val="000000">
                <a:alpha val="0"/>
              </a:srgbClr>
            </a:outerShdw>
            <a:reflection blurRad="0" dir="5400000" dist="38100" endA="0" fadeDir="5400012" kx="0" rotWithShape="0" algn="bl" stA="0"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latin typeface="Calibri"/>
                <a:ea typeface="Calibri"/>
                <a:cs typeface="Calibri"/>
                <a:sym typeface="Calibri"/>
              </a:rPr>
              <a:t>2mm Carbon Fiber</a:t>
            </a:r>
            <a:endParaRPr b="1" sz="600">
              <a:solidFill>
                <a:schemeClr val="dk1"/>
              </a:solidFill>
              <a:latin typeface="Calibri"/>
              <a:ea typeface="Calibri"/>
              <a:cs typeface="Calibri"/>
              <a:sym typeface="Calibri"/>
            </a:endParaRPr>
          </a:p>
        </p:txBody>
      </p:sp>
      <p:sp>
        <p:nvSpPr>
          <p:cNvPr id="343" name="Google Shape;343;g2a08523534b_2_73"/>
          <p:cNvSpPr/>
          <p:nvPr/>
        </p:nvSpPr>
        <p:spPr>
          <a:xfrm>
            <a:off x="3148350" y="4044450"/>
            <a:ext cx="1355700" cy="262200"/>
          </a:xfrm>
          <a:prstGeom prst="rect">
            <a:avLst/>
          </a:prstGeom>
          <a:solidFill>
            <a:srgbClr val="FCFDF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4" name="Google Shape;344;g2a08523534b_2_73"/>
          <p:cNvSpPr/>
          <p:nvPr/>
        </p:nvSpPr>
        <p:spPr>
          <a:xfrm>
            <a:off x="3129825" y="4836150"/>
            <a:ext cx="1355700" cy="262200"/>
          </a:xfrm>
          <a:prstGeom prst="rect">
            <a:avLst/>
          </a:prstGeom>
          <a:solidFill>
            <a:srgbClr val="FEFEFE"/>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5" name="Google Shape;345;g2a08523534b_2_73"/>
          <p:cNvSpPr txBox="1"/>
          <p:nvPr/>
        </p:nvSpPr>
        <p:spPr>
          <a:xfrm>
            <a:off x="3179350" y="4006188"/>
            <a:ext cx="1701300" cy="338700"/>
          </a:xfrm>
          <a:prstGeom prst="rect">
            <a:avLst/>
          </a:prstGeom>
          <a:noFill/>
          <a:ln>
            <a:noFill/>
          </a:ln>
          <a:effectLst>
            <a:outerShdw rotWithShape="0" algn="bl" dir="5400000" dist="19050">
              <a:srgbClr val="000000">
                <a:alpha val="0"/>
              </a:srgbClr>
            </a:outerShdw>
            <a:reflection blurRad="0" dir="5400000" dist="38100" endA="0" fadeDir="5400012" kx="0" rotWithShape="0" algn="bl" stA="0"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latin typeface="Calibri"/>
                <a:ea typeface="Calibri"/>
                <a:cs typeface="Calibri"/>
                <a:sym typeface="Calibri"/>
              </a:rPr>
              <a:t>3D Print Plastic Layer</a:t>
            </a:r>
            <a:endParaRPr b="1" sz="600">
              <a:solidFill>
                <a:schemeClr val="dk1"/>
              </a:solidFill>
              <a:latin typeface="Calibri"/>
              <a:ea typeface="Calibri"/>
              <a:cs typeface="Calibri"/>
              <a:sym typeface="Calibri"/>
            </a:endParaRPr>
          </a:p>
        </p:txBody>
      </p:sp>
      <p:sp>
        <p:nvSpPr>
          <p:cNvPr id="346" name="Google Shape;346;g2a08523534b_2_73"/>
          <p:cNvSpPr/>
          <p:nvPr/>
        </p:nvSpPr>
        <p:spPr>
          <a:xfrm>
            <a:off x="3166100" y="4836150"/>
            <a:ext cx="1355700" cy="262200"/>
          </a:xfrm>
          <a:prstGeom prst="rect">
            <a:avLst/>
          </a:prstGeom>
          <a:solidFill>
            <a:srgbClr val="FCFDF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7" name="Google Shape;347;g2a08523534b_2_73"/>
          <p:cNvSpPr txBox="1"/>
          <p:nvPr/>
        </p:nvSpPr>
        <p:spPr>
          <a:xfrm>
            <a:off x="3220600" y="4797900"/>
            <a:ext cx="1701300" cy="338700"/>
          </a:xfrm>
          <a:prstGeom prst="rect">
            <a:avLst/>
          </a:prstGeom>
          <a:noFill/>
          <a:ln>
            <a:noFill/>
          </a:ln>
          <a:effectLst>
            <a:outerShdw rotWithShape="0" algn="bl" dir="5400000" dist="19050">
              <a:srgbClr val="000000">
                <a:alpha val="0"/>
              </a:srgbClr>
            </a:outerShdw>
            <a:reflection blurRad="0" dir="5400000" dist="38100" endA="0" fadeDir="5400012" kx="0" rotWithShape="0" algn="bl" stA="0"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latin typeface="Calibri"/>
                <a:ea typeface="Calibri"/>
                <a:cs typeface="Calibri"/>
                <a:sym typeface="Calibri"/>
              </a:rPr>
              <a:t>Aluminum Standoff</a:t>
            </a:r>
            <a:endParaRPr b="1" sz="6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a08523534b_2_60"/>
          <p:cNvSpPr txBox="1"/>
          <p:nvPr>
            <p:ph idx="1" type="body"/>
          </p:nvPr>
        </p:nvSpPr>
        <p:spPr>
          <a:xfrm>
            <a:off x="1312675" y="4759988"/>
            <a:ext cx="10189500" cy="1259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1800">
                <a:latin typeface="Arial"/>
                <a:ea typeface="Arial"/>
                <a:cs typeface="Arial"/>
                <a:sym typeface="Arial"/>
              </a:rPr>
              <a:t>Design: </a:t>
            </a:r>
            <a:r>
              <a:rPr lang="en-US" sz="1800">
                <a:latin typeface="Arial"/>
                <a:ea typeface="Arial"/>
                <a:cs typeface="Arial"/>
                <a:sym typeface="Arial"/>
              </a:rPr>
              <a:t>Completely restricted shaft system.</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latin typeface="Arial"/>
                <a:ea typeface="Arial"/>
                <a:cs typeface="Arial"/>
                <a:sym typeface="Arial"/>
              </a:rPr>
              <a:t>Support Mechanism:</a:t>
            </a:r>
            <a:r>
              <a:rPr lang="en-US" sz="1800">
                <a:latin typeface="Arial"/>
                <a:ea typeface="Arial"/>
                <a:cs typeface="Arial"/>
                <a:sym typeface="Arial"/>
              </a:rPr>
              <a:t> Needle roller bearings combine with flat thrust bearings.</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latin typeface="Arial"/>
                <a:ea typeface="Arial"/>
                <a:cs typeface="Arial"/>
                <a:sym typeface="Arial"/>
              </a:rPr>
              <a:t>Performance Improvement:</a:t>
            </a:r>
            <a:r>
              <a:rPr lang="en-US" sz="1800">
                <a:latin typeface="Arial"/>
                <a:ea typeface="Arial"/>
                <a:cs typeface="Arial"/>
                <a:sym typeface="Arial"/>
              </a:rPr>
              <a:t> This new design considerably enhances bearing strength and reduces rotational resistance, addressing the issues identified in the initial design.</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p:txBody>
      </p:sp>
      <p:sp>
        <p:nvSpPr>
          <p:cNvPr id="353" name="Google Shape;353;g2a08523534b_2_6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54" name="Google Shape;354;g2a08523534b_2_6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55" name="Google Shape;355;g2a08523534b_2_6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56" name="Google Shape;356;g2a08523534b_2_6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57" name="Google Shape;357;g2a08523534b_2_60"/>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Design Iteration</a:t>
            </a:r>
            <a:endParaRPr b="0" i="0" sz="2400" u="none" cap="none" strike="noStrike">
              <a:solidFill>
                <a:schemeClr val="lt1"/>
              </a:solidFill>
              <a:latin typeface="Arial"/>
              <a:ea typeface="Arial"/>
              <a:cs typeface="Arial"/>
              <a:sym typeface="Arial"/>
            </a:endParaRPr>
          </a:p>
        </p:txBody>
      </p:sp>
      <p:sp>
        <p:nvSpPr>
          <p:cNvPr id="358" name="Google Shape;358;g2a08523534b_2_6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359" name="Google Shape;359;g2a08523534b_2_60"/>
          <p:cNvPicPr preferRelativeResize="0"/>
          <p:nvPr/>
        </p:nvPicPr>
        <p:blipFill rotWithShape="1">
          <a:blip r:embed="rId4">
            <a:alphaModFix/>
          </a:blip>
          <a:srcRect b="12510" l="0" r="0" t="5830"/>
          <a:stretch/>
        </p:blipFill>
        <p:spPr>
          <a:xfrm>
            <a:off x="1001250" y="1337750"/>
            <a:ext cx="4963514" cy="3102049"/>
          </a:xfrm>
          <a:prstGeom prst="rect">
            <a:avLst/>
          </a:prstGeom>
          <a:noFill/>
          <a:ln>
            <a:noFill/>
          </a:ln>
        </p:spPr>
      </p:pic>
      <p:pic>
        <p:nvPicPr>
          <p:cNvPr id="360" name="Google Shape;360;g2a08523534b_2_60"/>
          <p:cNvPicPr preferRelativeResize="0"/>
          <p:nvPr/>
        </p:nvPicPr>
        <p:blipFill>
          <a:blip r:embed="rId5">
            <a:alphaModFix/>
          </a:blip>
          <a:stretch>
            <a:fillRect/>
          </a:stretch>
        </p:blipFill>
        <p:spPr>
          <a:xfrm>
            <a:off x="6289000" y="1337762"/>
            <a:ext cx="4901750" cy="3102046"/>
          </a:xfrm>
          <a:prstGeom prst="rect">
            <a:avLst/>
          </a:prstGeom>
          <a:noFill/>
          <a:ln>
            <a:noFill/>
          </a:ln>
        </p:spPr>
      </p:pic>
      <p:sp>
        <p:nvSpPr>
          <p:cNvPr id="361" name="Google Shape;361;g2a08523534b_2_60"/>
          <p:cNvSpPr/>
          <p:nvPr/>
        </p:nvSpPr>
        <p:spPr>
          <a:xfrm>
            <a:off x="3345800" y="3876725"/>
            <a:ext cx="1701300" cy="262200"/>
          </a:xfrm>
          <a:prstGeom prst="rect">
            <a:avLst/>
          </a:prstGeom>
          <a:solidFill>
            <a:srgbClr val="C7C5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2" name="Google Shape;362;g2a08523534b_2_60"/>
          <p:cNvSpPr txBox="1"/>
          <p:nvPr/>
        </p:nvSpPr>
        <p:spPr>
          <a:xfrm>
            <a:off x="3345850" y="3830825"/>
            <a:ext cx="1701300" cy="338700"/>
          </a:xfrm>
          <a:prstGeom prst="rect">
            <a:avLst/>
          </a:prstGeom>
          <a:noFill/>
          <a:ln>
            <a:noFill/>
          </a:ln>
          <a:effectLst>
            <a:outerShdw rotWithShape="0" algn="bl" dir="5400000" dist="19050">
              <a:srgbClr val="000000">
                <a:alpha val="0"/>
              </a:srgbClr>
            </a:outerShdw>
            <a:reflection blurRad="0" dir="5400000" dist="38100" endA="0" fadeDir="5400012" kx="0" rotWithShape="0" algn="bl" stA="0"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latin typeface="Calibri"/>
                <a:ea typeface="Calibri"/>
                <a:cs typeface="Calibri"/>
                <a:sym typeface="Calibri"/>
              </a:rPr>
              <a:t>Needle Roller Thrust Bearing</a:t>
            </a:r>
            <a:endParaRPr b="1" sz="600">
              <a:solidFill>
                <a:schemeClr val="dk1"/>
              </a:solidFill>
              <a:latin typeface="Calibri"/>
              <a:ea typeface="Calibri"/>
              <a:cs typeface="Calibri"/>
              <a:sym typeface="Calibri"/>
            </a:endParaRPr>
          </a:p>
        </p:txBody>
      </p:sp>
      <p:sp>
        <p:nvSpPr>
          <p:cNvPr id="363" name="Google Shape;363;g2a08523534b_2_60"/>
          <p:cNvSpPr/>
          <p:nvPr/>
        </p:nvSpPr>
        <p:spPr>
          <a:xfrm>
            <a:off x="4579375" y="3194975"/>
            <a:ext cx="1385400" cy="262200"/>
          </a:xfrm>
          <a:prstGeom prst="rect">
            <a:avLst/>
          </a:prstGeom>
          <a:solidFill>
            <a:srgbClr val="C7C5D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4" name="Google Shape;364;g2a08523534b_2_60"/>
          <p:cNvSpPr/>
          <p:nvPr/>
        </p:nvSpPr>
        <p:spPr>
          <a:xfrm>
            <a:off x="3005329" y="2874075"/>
            <a:ext cx="675600" cy="401400"/>
          </a:xfrm>
          <a:prstGeom prst="rect">
            <a:avLst/>
          </a:prstGeom>
          <a:solidFill>
            <a:srgbClr val="A69E9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5" name="Google Shape;365;g2a08523534b_2_60"/>
          <p:cNvSpPr txBox="1"/>
          <p:nvPr/>
        </p:nvSpPr>
        <p:spPr>
          <a:xfrm>
            <a:off x="2982100" y="2844375"/>
            <a:ext cx="146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Motor</a:t>
            </a:r>
            <a:endParaRPr sz="1600">
              <a:solidFill>
                <a:schemeClr val="dk1"/>
              </a:solidFill>
              <a:latin typeface="Calibri"/>
              <a:ea typeface="Calibri"/>
              <a:cs typeface="Calibri"/>
              <a:sym typeface="Calibri"/>
            </a:endParaRPr>
          </a:p>
        </p:txBody>
      </p:sp>
      <p:sp>
        <p:nvSpPr>
          <p:cNvPr id="366" name="Google Shape;366;g2a08523534b_2_60"/>
          <p:cNvSpPr txBox="1"/>
          <p:nvPr/>
        </p:nvSpPr>
        <p:spPr>
          <a:xfrm>
            <a:off x="4518388" y="3140125"/>
            <a:ext cx="170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latin typeface="Calibri"/>
                <a:ea typeface="Calibri"/>
                <a:cs typeface="Calibri"/>
                <a:sym typeface="Calibri"/>
              </a:rPr>
              <a:t>Deep </a:t>
            </a:r>
            <a:r>
              <a:rPr b="1" lang="en-US" sz="1000">
                <a:solidFill>
                  <a:schemeClr val="dk1"/>
                </a:solidFill>
                <a:latin typeface="Calibri"/>
                <a:ea typeface="Calibri"/>
                <a:cs typeface="Calibri"/>
                <a:sym typeface="Calibri"/>
              </a:rPr>
              <a:t>groove</a:t>
            </a:r>
            <a:r>
              <a:rPr b="1" lang="en-US" sz="1000">
                <a:solidFill>
                  <a:schemeClr val="dk1"/>
                </a:solidFill>
                <a:latin typeface="Calibri"/>
                <a:ea typeface="Calibri"/>
                <a:cs typeface="Calibri"/>
                <a:sym typeface="Calibri"/>
              </a:rPr>
              <a:t> ball bearing</a:t>
            </a:r>
            <a:endParaRPr b="1" sz="1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a08523534b_2_89"/>
          <p:cNvSpPr txBox="1"/>
          <p:nvPr>
            <p:ph idx="1" type="body"/>
          </p:nvPr>
        </p:nvSpPr>
        <p:spPr>
          <a:xfrm>
            <a:off x="2022275" y="5845000"/>
            <a:ext cx="7852500" cy="537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3000"/>
              <a:buNone/>
            </a:pPr>
            <a:r>
              <a:rPr b="1" lang="en-US" sz="2000">
                <a:highlight>
                  <a:srgbClr val="FFFFFF"/>
                </a:highlight>
                <a:latin typeface="Arial"/>
                <a:ea typeface="Arial"/>
                <a:cs typeface="Arial"/>
                <a:sym typeface="Arial"/>
              </a:rPr>
              <a:t>Comparison before and after optimization</a:t>
            </a:r>
            <a:endParaRPr b="1" sz="34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b="1" sz="1800">
              <a:solidFill>
                <a:schemeClr val="dk1"/>
              </a:solidFill>
              <a:latin typeface="Arial"/>
              <a:ea typeface="Arial"/>
              <a:cs typeface="Arial"/>
              <a:sym typeface="Arial"/>
            </a:endParaRPr>
          </a:p>
        </p:txBody>
      </p:sp>
      <p:sp>
        <p:nvSpPr>
          <p:cNvPr id="372" name="Google Shape;372;g2a08523534b_2_89"/>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73" name="Google Shape;373;g2a08523534b_2_8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74" name="Google Shape;374;g2a08523534b_2_89"/>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75" name="Google Shape;375;g2a08523534b_2_8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76" name="Google Shape;376;g2a08523534b_2_89"/>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600">
                <a:solidFill>
                  <a:schemeClr val="lt1"/>
                </a:solidFill>
              </a:rPr>
              <a:t>Design Iteration</a:t>
            </a:r>
            <a:endParaRPr b="1" i="0" sz="2600" u="none" cap="none" strike="noStrike">
              <a:solidFill>
                <a:schemeClr val="lt1"/>
              </a:solidFill>
            </a:endParaRPr>
          </a:p>
        </p:txBody>
      </p:sp>
      <p:sp>
        <p:nvSpPr>
          <p:cNvPr id="377" name="Google Shape;377;g2a08523534b_2_8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378" name="Google Shape;378;g2a08523534b_2_89"/>
          <p:cNvPicPr preferRelativeResize="0"/>
          <p:nvPr/>
        </p:nvPicPr>
        <p:blipFill>
          <a:blip r:embed="rId4">
            <a:alphaModFix/>
          </a:blip>
          <a:stretch>
            <a:fillRect/>
          </a:stretch>
        </p:blipFill>
        <p:spPr>
          <a:xfrm>
            <a:off x="4520750" y="1378550"/>
            <a:ext cx="3258701" cy="4345774"/>
          </a:xfrm>
          <a:prstGeom prst="rect">
            <a:avLst/>
          </a:prstGeom>
          <a:noFill/>
          <a:ln>
            <a:noFill/>
          </a:ln>
        </p:spPr>
      </p:pic>
      <p:pic>
        <p:nvPicPr>
          <p:cNvPr id="379" name="Google Shape;379;g2a08523534b_2_89"/>
          <p:cNvPicPr preferRelativeResize="0"/>
          <p:nvPr/>
        </p:nvPicPr>
        <p:blipFill>
          <a:blip r:embed="rId5">
            <a:alphaModFix/>
          </a:blip>
          <a:stretch>
            <a:fillRect/>
          </a:stretch>
        </p:blipFill>
        <p:spPr>
          <a:xfrm>
            <a:off x="8136875" y="1356825"/>
            <a:ext cx="3258701" cy="4345800"/>
          </a:xfrm>
          <a:prstGeom prst="rect">
            <a:avLst/>
          </a:prstGeom>
          <a:noFill/>
          <a:ln>
            <a:noFill/>
          </a:ln>
        </p:spPr>
      </p:pic>
      <p:pic>
        <p:nvPicPr>
          <p:cNvPr id="380" name="Google Shape;380;g2a08523534b_2_89"/>
          <p:cNvPicPr preferRelativeResize="0"/>
          <p:nvPr/>
        </p:nvPicPr>
        <p:blipFill>
          <a:blip r:embed="rId6">
            <a:alphaModFix/>
          </a:blip>
          <a:stretch>
            <a:fillRect/>
          </a:stretch>
        </p:blipFill>
        <p:spPr>
          <a:xfrm>
            <a:off x="859700" y="1378536"/>
            <a:ext cx="3258701" cy="43457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a08523534b_2_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386" name="Google Shape;386;g2a08523534b_2_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387" name="Google Shape;387;g2a08523534b_2_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388" name="Google Shape;388;g2a08523534b_2_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389" name="Google Shape;389;g2a08523534b_2_0"/>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600">
                <a:solidFill>
                  <a:schemeClr val="lt1"/>
                </a:solidFill>
              </a:rPr>
              <a:t>Design Iteration</a:t>
            </a:r>
            <a:endParaRPr b="1" i="0" sz="2600" u="none" cap="none" strike="noStrike">
              <a:solidFill>
                <a:schemeClr val="lt1"/>
              </a:solidFill>
            </a:endParaRPr>
          </a:p>
        </p:txBody>
      </p:sp>
      <p:sp>
        <p:nvSpPr>
          <p:cNvPr id="390" name="Google Shape;390;g2a08523534b_2_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391" name="Google Shape;391;g2a08523534b_2_0"/>
          <p:cNvSpPr txBox="1"/>
          <p:nvPr>
            <p:ph idx="1" type="body"/>
          </p:nvPr>
        </p:nvSpPr>
        <p:spPr>
          <a:xfrm>
            <a:off x="2073525" y="5210575"/>
            <a:ext cx="7842000" cy="95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900">
                <a:highlight>
                  <a:srgbClr val="FFFFFF"/>
                </a:highlight>
                <a:latin typeface="Arial"/>
                <a:ea typeface="Arial"/>
                <a:cs typeface="Arial"/>
                <a:sym typeface="Arial"/>
              </a:rPr>
              <a:t>Comparison of weight before and after optimization &amp; change material</a:t>
            </a:r>
            <a:endParaRPr b="1" sz="2700">
              <a:solidFill>
                <a:srgbClr val="15264B"/>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300">
              <a:highlight>
                <a:srgbClr val="FFFFFF"/>
              </a:highlight>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1700">
              <a:latin typeface="Arial"/>
              <a:ea typeface="Arial"/>
              <a:cs typeface="Arial"/>
              <a:sym typeface="Arial"/>
            </a:endParaRPr>
          </a:p>
        </p:txBody>
      </p:sp>
      <p:pic>
        <p:nvPicPr>
          <p:cNvPr id="392" name="Google Shape;392;g2a08523534b_2_0"/>
          <p:cNvPicPr preferRelativeResize="0"/>
          <p:nvPr/>
        </p:nvPicPr>
        <p:blipFill>
          <a:blip r:embed="rId4">
            <a:alphaModFix/>
          </a:blip>
          <a:stretch>
            <a:fillRect/>
          </a:stretch>
        </p:blipFill>
        <p:spPr>
          <a:xfrm rot="-5400000">
            <a:off x="6818061" y="893887"/>
            <a:ext cx="3394326" cy="4526648"/>
          </a:xfrm>
          <a:prstGeom prst="rect">
            <a:avLst/>
          </a:prstGeom>
          <a:noFill/>
          <a:ln>
            <a:noFill/>
          </a:ln>
        </p:spPr>
      </p:pic>
      <p:pic>
        <p:nvPicPr>
          <p:cNvPr id="393" name="Google Shape;393;g2a08523534b_2_0"/>
          <p:cNvPicPr preferRelativeResize="0"/>
          <p:nvPr/>
        </p:nvPicPr>
        <p:blipFill>
          <a:blip r:embed="rId5">
            <a:alphaModFix/>
          </a:blip>
          <a:stretch>
            <a:fillRect/>
          </a:stretch>
        </p:blipFill>
        <p:spPr>
          <a:xfrm rot="-5400000">
            <a:off x="1801100" y="890387"/>
            <a:ext cx="3392950" cy="4524800"/>
          </a:xfrm>
          <a:prstGeom prst="rect">
            <a:avLst/>
          </a:prstGeom>
          <a:noFill/>
          <a:ln>
            <a:noFill/>
          </a:ln>
        </p:spPr>
      </p:pic>
      <p:sp>
        <p:nvSpPr>
          <p:cNvPr id="394" name="Google Shape;394;g2a08523534b_2_0"/>
          <p:cNvSpPr txBox="1"/>
          <p:nvPr/>
        </p:nvSpPr>
        <p:spPr>
          <a:xfrm>
            <a:off x="9568950" y="4034275"/>
            <a:ext cx="12096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97g</a:t>
            </a:r>
            <a:endParaRPr sz="2800">
              <a:solidFill>
                <a:schemeClr val="dk1"/>
              </a:solidFill>
              <a:latin typeface="Calibri"/>
              <a:ea typeface="Calibri"/>
              <a:cs typeface="Calibri"/>
              <a:sym typeface="Calibri"/>
            </a:endParaRPr>
          </a:p>
        </p:txBody>
      </p:sp>
      <p:sp>
        <p:nvSpPr>
          <p:cNvPr id="395" name="Google Shape;395;g2a08523534b_2_0"/>
          <p:cNvSpPr txBox="1"/>
          <p:nvPr/>
        </p:nvSpPr>
        <p:spPr>
          <a:xfrm>
            <a:off x="4749075" y="4075300"/>
            <a:ext cx="590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396g</a:t>
            </a:r>
            <a:endParaRPr sz="2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g2a08523534b_3_205"/>
          <p:cNvPicPr preferRelativeResize="0"/>
          <p:nvPr/>
        </p:nvPicPr>
        <p:blipFill rotWithShape="1">
          <a:blip r:embed="rId3">
            <a:alphaModFix/>
          </a:blip>
          <a:srcRect b="11066" l="2543" r="0" t="15839"/>
          <a:stretch/>
        </p:blipFill>
        <p:spPr>
          <a:xfrm>
            <a:off x="0" y="0"/>
            <a:ext cx="12192000" cy="6858002"/>
          </a:xfrm>
          <a:prstGeom prst="rect">
            <a:avLst/>
          </a:prstGeom>
          <a:noFill/>
          <a:ln>
            <a:noFill/>
          </a:ln>
        </p:spPr>
      </p:pic>
      <p:sp>
        <p:nvSpPr>
          <p:cNvPr id="401" name="Google Shape;401;g2a08523534b_3_205"/>
          <p:cNvSpPr/>
          <p:nvPr/>
        </p:nvSpPr>
        <p:spPr>
          <a:xfrm>
            <a:off x="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2" name="Google Shape;402;g2a08523534b_3_205"/>
          <p:cNvSpPr txBox="1"/>
          <p:nvPr/>
        </p:nvSpPr>
        <p:spPr>
          <a:xfrm>
            <a:off x="2206881" y="2081253"/>
            <a:ext cx="77781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chemeClr val="lt1"/>
                </a:solidFill>
              </a:rPr>
              <a:t>Electrical System</a:t>
            </a:r>
            <a:endParaRPr b="0" i="0" sz="1400" u="none" cap="none" strike="noStrike">
              <a:solidFill>
                <a:srgbClr val="000000"/>
              </a:solidFill>
              <a:latin typeface="Arial"/>
              <a:ea typeface="Arial"/>
              <a:cs typeface="Arial"/>
              <a:sym typeface="Arial"/>
            </a:endParaRPr>
          </a:p>
        </p:txBody>
      </p:sp>
      <p:sp>
        <p:nvSpPr>
          <p:cNvPr id="403" name="Google Shape;403;g2a08523534b_3_205"/>
          <p:cNvSpPr txBox="1"/>
          <p:nvPr/>
        </p:nvSpPr>
        <p:spPr>
          <a:xfrm>
            <a:off x="1441503" y="3822443"/>
            <a:ext cx="93090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lt1"/>
                </a:solidFill>
              </a:rPr>
              <a:t>Power &amp; Microcontroller Boards</a:t>
            </a:r>
            <a:endParaRPr/>
          </a:p>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chemeClr val="lt1"/>
                </a:solidFill>
                <a:latin typeface="Arial"/>
                <a:ea typeface="Arial"/>
                <a:cs typeface="Arial"/>
                <a:sym typeface="Arial"/>
              </a:rPr>
              <a:t> </a:t>
            </a:r>
            <a:endParaRPr i="1"/>
          </a:p>
        </p:txBody>
      </p:sp>
      <p:pic>
        <p:nvPicPr>
          <p:cNvPr descr="A close up of a logo&#10;&#10;Description automatically generated" id="404" name="Google Shape;404;g2a08523534b_3_205"/>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405" name="Google Shape;405;g2a08523534b_3_205"/>
          <p:cNvSpPr/>
          <p:nvPr/>
        </p:nvSpPr>
        <p:spPr>
          <a:xfrm>
            <a:off x="5520205" y="3349538"/>
            <a:ext cx="11514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6" name="Google Shape;406;g2a08523534b_3_20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07" name="Google Shape;407;g2a08523534b_3_20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g26276a3aabc_3_27"/>
          <p:cNvPicPr preferRelativeResize="0"/>
          <p:nvPr/>
        </p:nvPicPr>
        <p:blipFill rotWithShape="1">
          <a:blip r:embed="rId3">
            <a:alphaModFix/>
          </a:blip>
          <a:srcRect b="11066" l="2543" r="0" t="15839"/>
          <a:stretch/>
        </p:blipFill>
        <p:spPr>
          <a:xfrm>
            <a:off x="0" y="0"/>
            <a:ext cx="12192000" cy="6858002"/>
          </a:xfrm>
          <a:prstGeom prst="rect">
            <a:avLst/>
          </a:prstGeom>
          <a:noFill/>
          <a:ln>
            <a:noFill/>
          </a:ln>
        </p:spPr>
      </p:pic>
      <p:sp>
        <p:nvSpPr>
          <p:cNvPr id="413" name="Google Shape;413;g26276a3aabc_3_27"/>
          <p:cNvSpPr/>
          <p:nvPr/>
        </p:nvSpPr>
        <p:spPr>
          <a:xfrm>
            <a:off x="0" y="0"/>
            <a:ext cx="12192000" cy="6858000"/>
          </a:xfrm>
          <a:prstGeom prst="rect">
            <a:avLst/>
          </a:prstGeom>
          <a:solidFill>
            <a:srgbClr val="13294B">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g26276a3aabc_3_27"/>
          <p:cNvSpPr txBox="1"/>
          <p:nvPr/>
        </p:nvSpPr>
        <p:spPr>
          <a:xfrm>
            <a:off x="376802" y="1224100"/>
            <a:ext cx="6750900" cy="78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500"/>
              <a:buFont typeface="Arial"/>
              <a:buNone/>
            </a:pPr>
            <a:r>
              <a:rPr b="1" lang="en-US" sz="4500">
                <a:solidFill>
                  <a:schemeClr val="lt1"/>
                </a:solidFill>
              </a:rPr>
              <a:t>Electrical System</a:t>
            </a:r>
            <a:endParaRPr b="1" i="0" sz="2400" u="none" cap="none" strike="noStrike">
              <a:solidFill>
                <a:schemeClr val="lt1"/>
              </a:solidFill>
              <a:latin typeface="Arial"/>
              <a:ea typeface="Arial"/>
              <a:cs typeface="Arial"/>
              <a:sym typeface="Arial"/>
            </a:endParaRPr>
          </a:p>
        </p:txBody>
      </p:sp>
      <p:sp>
        <p:nvSpPr>
          <p:cNvPr id="415" name="Google Shape;415;g26276a3aabc_3_27"/>
          <p:cNvSpPr txBox="1"/>
          <p:nvPr/>
        </p:nvSpPr>
        <p:spPr>
          <a:xfrm>
            <a:off x="527690" y="2509071"/>
            <a:ext cx="4757400" cy="2493600"/>
          </a:xfrm>
          <a:prstGeom prst="rect">
            <a:avLst/>
          </a:prstGeom>
          <a:noFill/>
          <a:ln>
            <a:noFill/>
          </a:ln>
        </p:spPr>
        <p:txBody>
          <a:bodyPr anchorCtr="0" anchor="t" bIns="45700" lIns="91425" spcFirstLastPara="1" rIns="91425" wrap="square" tIns="45700">
            <a:spAutoFit/>
          </a:bodyPr>
          <a:lstStyle/>
          <a:p>
            <a:pPr indent="-393700" lvl="0" marL="457200" rtl="0" algn="l">
              <a:spcBef>
                <a:spcPts val="0"/>
              </a:spcBef>
              <a:spcAft>
                <a:spcPts val="0"/>
              </a:spcAft>
              <a:buClr>
                <a:schemeClr val="lt1"/>
              </a:buClr>
              <a:buSzPts val="2600"/>
              <a:buChar char="●"/>
            </a:pPr>
            <a:r>
              <a:rPr b="1" lang="en-US" sz="2600">
                <a:solidFill>
                  <a:schemeClr val="lt1"/>
                </a:solidFill>
              </a:rPr>
              <a:t>DC-DC Power Board</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Hardware Components</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Protection Circuit</a:t>
            </a:r>
            <a:endParaRPr b="1" sz="2600">
              <a:solidFill>
                <a:schemeClr val="lt1"/>
              </a:solidFill>
            </a:endParaRPr>
          </a:p>
          <a:p>
            <a:pPr indent="-393700" lvl="0" marL="457200" rtl="0" algn="l">
              <a:spcBef>
                <a:spcPts val="0"/>
              </a:spcBef>
              <a:spcAft>
                <a:spcPts val="0"/>
              </a:spcAft>
              <a:buClr>
                <a:schemeClr val="lt1"/>
              </a:buClr>
              <a:buSzPts val="2600"/>
              <a:buChar char="●"/>
            </a:pPr>
            <a:r>
              <a:rPr b="1" lang="en-US" sz="2600">
                <a:solidFill>
                  <a:schemeClr val="lt1"/>
                </a:solidFill>
              </a:rPr>
              <a:t>Microcontroller Board</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Hardware Components</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Design Considerations</a:t>
            </a:r>
            <a:endParaRPr sz="1800">
              <a:solidFill>
                <a:schemeClr val="lt1"/>
              </a:solidFill>
            </a:endParaRPr>
          </a:p>
        </p:txBody>
      </p:sp>
      <p:pic>
        <p:nvPicPr>
          <p:cNvPr descr="A close up of a logo&#10;&#10;Description automatically generated" id="416" name="Google Shape;416;g26276a3aabc_3_27"/>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417" name="Google Shape;417;g26276a3aabc_3_2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18" name="Google Shape;418;g26276a3aabc_3_2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g2a08523534b_3_643"/>
          <p:cNvPicPr preferRelativeResize="0"/>
          <p:nvPr/>
        </p:nvPicPr>
        <p:blipFill rotWithShape="1">
          <a:blip r:embed="rId3">
            <a:alphaModFix/>
          </a:blip>
          <a:srcRect b="11066" l="2543" r="0" t="15839"/>
          <a:stretch/>
        </p:blipFill>
        <p:spPr>
          <a:xfrm>
            <a:off x="0" y="0"/>
            <a:ext cx="12192000" cy="6858002"/>
          </a:xfrm>
          <a:prstGeom prst="rect">
            <a:avLst/>
          </a:prstGeom>
          <a:noFill/>
          <a:ln>
            <a:noFill/>
          </a:ln>
        </p:spPr>
      </p:pic>
      <p:sp>
        <p:nvSpPr>
          <p:cNvPr id="424" name="Google Shape;424;g2a08523534b_3_643"/>
          <p:cNvSpPr/>
          <p:nvPr/>
        </p:nvSpPr>
        <p:spPr>
          <a:xfrm>
            <a:off x="0" y="0"/>
            <a:ext cx="12192000" cy="6858000"/>
          </a:xfrm>
          <a:prstGeom prst="rect">
            <a:avLst/>
          </a:prstGeom>
          <a:solidFill>
            <a:srgbClr val="13294B">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g2a08523534b_3_643"/>
          <p:cNvSpPr txBox="1"/>
          <p:nvPr/>
        </p:nvSpPr>
        <p:spPr>
          <a:xfrm>
            <a:off x="376802" y="1224100"/>
            <a:ext cx="6750900" cy="78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500"/>
              <a:buFont typeface="Arial"/>
              <a:buNone/>
            </a:pPr>
            <a:r>
              <a:rPr b="1" lang="en-US" sz="4500">
                <a:solidFill>
                  <a:schemeClr val="lt1"/>
                </a:solidFill>
              </a:rPr>
              <a:t>Electrical System</a:t>
            </a:r>
            <a:endParaRPr b="1" i="0" sz="2400" u="none" cap="none" strike="noStrike">
              <a:solidFill>
                <a:schemeClr val="lt1"/>
              </a:solidFill>
              <a:latin typeface="Arial"/>
              <a:ea typeface="Arial"/>
              <a:cs typeface="Arial"/>
              <a:sym typeface="Arial"/>
            </a:endParaRPr>
          </a:p>
        </p:txBody>
      </p:sp>
      <p:sp>
        <p:nvSpPr>
          <p:cNvPr id="426" name="Google Shape;426;g2a08523534b_3_643"/>
          <p:cNvSpPr txBox="1"/>
          <p:nvPr/>
        </p:nvSpPr>
        <p:spPr>
          <a:xfrm>
            <a:off x="527690" y="2509071"/>
            <a:ext cx="4757400" cy="2493600"/>
          </a:xfrm>
          <a:prstGeom prst="rect">
            <a:avLst/>
          </a:prstGeom>
          <a:noFill/>
          <a:ln>
            <a:noFill/>
          </a:ln>
        </p:spPr>
        <p:txBody>
          <a:bodyPr anchorCtr="0" anchor="t" bIns="45700" lIns="91425" spcFirstLastPara="1" rIns="91425" wrap="square" tIns="45700">
            <a:spAutoFit/>
          </a:bodyPr>
          <a:lstStyle/>
          <a:p>
            <a:pPr indent="-393700" lvl="0" marL="457200" rtl="0" algn="l">
              <a:spcBef>
                <a:spcPts val="0"/>
              </a:spcBef>
              <a:spcAft>
                <a:spcPts val="0"/>
              </a:spcAft>
              <a:buClr>
                <a:schemeClr val="lt1"/>
              </a:buClr>
              <a:buSzPts val="2600"/>
              <a:buChar char="●"/>
            </a:pPr>
            <a:r>
              <a:rPr b="1" lang="en-US" sz="2600">
                <a:solidFill>
                  <a:schemeClr val="lt1"/>
                </a:solidFill>
              </a:rPr>
              <a:t>DC-DC Power Board</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Hardware Components</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Protection Circuit</a:t>
            </a:r>
            <a:endParaRPr b="1" sz="2600">
              <a:solidFill>
                <a:schemeClr val="lt1"/>
              </a:solidFill>
            </a:endParaRPr>
          </a:p>
          <a:p>
            <a:pPr indent="-393700" lvl="0" marL="457200" rtl="0" algn="l">
              <a:spcBef>
                <a:spcPts val="0"/>
              </a:spcBef>
              <a:spcAft>
                <a:spcPts val="0"/>
              </a:spcAft>
              <a:buClr>
                <a:srgbClr val="888888"/>
              </a:buClr>
              <a:buSzPts val="2600"/>
              <a:buChar char="●"/>
            </a:pPr>
            <a:r>
              <a:rPr b="1" lang="en-US" sz="2600">
                <a:solidFill>
                  <a:srgbClr val="888888"/>
                </a:solidFill>
              </a:rPr>
              <a:t>Microcontroller Board</a:t>
            </a:r>
            <a:endParaRPr b="1" sz="2600">
              <a:solidFill>
                <a:srgbClr val="888888"/>
              </a:solidFill>
            </a:endParaRPr>
          </a:p>
          <a:p>
            <a:pPr indent="-393700" lvl="1" marL="914400" rtl="0" algn="l">
              <a:spcBef>
                <a:spcPts val="0"/>
              </a:spcBef>
              <a:spcAft>
                <a:spcPts val="0"/>
              </a:spcAft>
              <a:buClr>
                <a:srgbClr val="888888"/>
              </a:buClr>
              <a:buSzPts val="2600"/>
              <a:buChar char="○"/>
            </a:pPr>
            <a:r>
              <a:rPr b="1" lang="en-US" sz="2600">
                <a:solidFill>
                  <a:srgbClr val="888888"/>
                </a:solidFill>
              </a:rPr>
              <a:t>Hardware Components</a:t>
            </a:r>
            <a:endParaRPr b="1" sz="2600">
              <a:solidFill>
                <a:srgbClr val="888888"/>
              </a:solidFill>
            </a:endParaRPr>
          </a:p>
          <a:p>
            <a:pPr indent="-393700" lvl="1" marL="914400" rtl="0" algn="l">
              <a:spcBef>
                <a:spcPts val="0"/>
              </a:spcBef>
              <a:spcAft>
                <a:spcPts val="0"/>
              </a:spcAft>
              <a:buClr>
                <a:srgbClr val="888888"/>
              </a:buClr>
              <a:buSzPts val="2600"/>
              <a:buChar char="○"/>
            </a:pPr>
            <a:r>
              <a:rPr b="1" lang="en-US" sz="2600">
                <a:solidFill>
                  <a:srgbClr val="888888"/>
                </a:solidFill>
              </a:rPr>
              <a:t>Design Considerations</a:t>
            </a:r>
            <a:endParaRPr sz="1800">
              <a:solidFill>
                <a:srgbClr val="888888"/>
              </a:solidFill>
            </a:endParaRPr>
          </a:p>
        </p:txBody>
      </p:sp>
      <p:pic>
        <p:nvPicPr>
          <p:cNvPr descr="A close up of a logo&#10;&#10;Description automatically generated" id="427" name="Google Shape;427;g2a08523534b_3_643"/>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428" name="Google Shape;428;g2a08523534b_3_64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29" name="Google Shape;429;g2a08523534b_3_64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6276a3aabc_3_64"/>
          <p:cNvSpPr txBox="1"/>
          <p:nvPr>
            <p:ph idx="1" type="body"/>
          </p:nvPr>
        </p:nvSpPr>
        <p:spPr>
          <a:xfrm>
            <a:off x="376800" y="947412"/>
            <a:ext cx="6686400" cy="520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1800">
                <a:solidFill>
                  <a:srgbClr val="E84B36"/>
                </a:solidFill>
                <a:latin typeface="Arial"/>
                <a:ea typeface="Arial"/>
                <a:cs typeface="Arial"/>
                <a:sym typeface="Arial"/>
              </a:rPr>
              <a:t>Core Components:</a:t>
            </a:r>
            <a:endParaRPr b="1" sz="18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FP6151 Buck Converter with up to 90% efficiency.</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latin typeface="Arial"/>
                <a:ea typeface="Arial"/>
                <a:cs typeface="Arial"/>
                <a:sym typeface="Arial"/>
              </a:rPr>
              <a:t>AMS1117 Voltage Regulator: </a:t>
            </a:r>
            <a:r>
              <a:rPr lang="en-US" sz="1800">
                <a:latin typeface="Arial"/>
                <a:ea typeface="Arial"/>
                <a:cs typeface="Arial"/>
                <a:sym typeface="Arial"/>
              </a:rPr>
              <a:t>Voltage level regulation.</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latin typeface="Arial"/>
                <a:ea typeface="Arial"/>
                <a:cs typeface="Arial"/>
                <a:sym typeface="Arial"/>
              </a:rPr>
              <a:t>Overvoltage and Reverse Polarity Protection Circuit:</a:t>
            </a:r>
            <a:r>
              <a:rPr lang="en-US" sz="1800">
                <a:latin typeface="Arial"/>
                <a:ea typeface="Arial"/>
                <a:cs typeface="Arial"/>
                <a:sym typeface="Arial"/>
              </a:rPr>
              <a:t> Safety and durability enhancement.</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solidFill>
                  <a:srgbClr val="E84B36"/>
                </a:solidFill>
                <a:latin typeface="Arial"/>
                <a:ea typeface="Arial"/>
                <a:cs typeface="Arial"/>
                <a:sym typeface="Arial"/>
              </a:rPr>
              <a:t>Functional Specifications:</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latin typeface="Arial"/>
                <a:ea typeface="Arial"/>
                <a:cs typeface="Arial"/>
                <a:sym typeface="Arial"/>
              </a:rPr>
              <a:t>Input Voltage Range:</a:t>
            </a:r>
            <a:r>
              <a:rPr lang="en-US" sz="1800">
                <a:latin typeface="Arial"/>
                <a:ea typeface="Arial"/>
                <a:cs typeface="Arial"/>
                <a:sym typeface="Arial"/>
              </a:rPr>
              <a:t> 10-36V.</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latin typeface="Arial"/>
                <a:ea typeface="Arial"/>
                <a:cs typeface="Arial"/>
                <a:sym typeface="Arial"/>
              </a:rPr>
              <a:t>Output Voltage and Current:</a:t>
            </a:r>
            <a:r>
              <a:rPr lang="en-US" sz="1800">
                <a:latin typeface="Arial"/>
                <a:ea typeface="Arial"/>
                <a:cs typeface="Arial"/>
                <a:sym typeface="Arial"/>
              </a:rPr>
              <a:t> 5V up to 5A, and 3.3V up to 1A.</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latin typeface="Arial"/>
                <a:ea typeface="Arial"/>
                <a:cs typeface="Arial"/>
                <a:sym typeface="Arial"/>
              </a:rPr>
              <a:t>Protection:</a:t>
            </a:r>
            <a:r>
              <a:rPr lang="en-US" sz="1800">
                <a:latin typeface="Arial"/>
                <a:ea typeface="Arial"/>
                <a:cs typeface="Arial"/>
                <a:sym typeface="Arial"/>
              </a:rPr>
              <a:t> Input reverse polarity protection, output overvoltage protection</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solidFill>
                  <a:srgbClr val="E84B36"/>
                </a:solidFill>
                <a:latin typeface="Arial"/>
                <a:ea typeface="Arial"/>
                <a:cs typeface="Arial"/>
                <a:sym typeface="Arial"/>
              </a:rPr>
              <a:t>Additional Features:</a:t>
            </a:r>
            <a:endParaRPr b="1" sz="18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rPr b="1" lang="en-US" sz="1800">
                <a:latin typeface="Arial"/>
                <a:ea typeface="Arial"/>
                <a:cs typeface="Arial"/>
                <a:sym typeface="Arial"/>
              </a:rPr>
              <a:t>Test Points:</a:t>
            </a:r>
            <a:r>
              <a:rPr lang="en-US" sz="1800">
                <a:latin typeface="Arial"/>
                <a:ea typeface="Arial"/>
                <a:cs typeface="Arial"/>
                <a:sym typeface="Arial"/>
              </a:rPr>
              <a:t> For monitoring all voltage levels.</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1800">
                <a:latin typeface="Arial"/>
                <a:ea typeface="Arial"/>
                <a:cs typeface="Arial"/>
                <a:sym typeface="Arial"/>
              </a:rPr>
              <a:t>Status Indicators:</a:t>
            </a:r>
            <a:r>
              <a:rPr lang="en-US" sz="1800">
                <a:latin typeface="Arial"/>
                <a:ea typeface="Arial"/>
                <a:cs typeface="Arial"/>
                <a:sym typeface="Arial"/>
              </a:rPr>
              <a:t> 3 LEDs to indicate circuit status.</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Motor Power distribution(6*XT30)</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OLED screen connector</a:t>
            </a:r>
            <a:endParaRPr sz="1800">
              <a:latin typeface="Arial"/>
              <a:ea typeface="Arial"/>
              <a:cs typeface="Arial"/>
              <a:sym typeface="Arial"/>
            </a:endParaRPr>
          </a:p>
        </p:txBody>
      </p:sp>
      <p:sp>
        <p:nvSpPr>
          <p:cNvPr id="435" name="Google Shape;435;g26276a3aabc_3_6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36" name="Google Shape;436;g26276a3aabc_3_6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37" name="Google Shape;437;g26276a3aabc_3_6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38" name="Google Shape;438;g26276a3aabc_3_6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39" name="Google Shape;439;g26276a3aabc_3_64"/>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DC-DC Power Board</a:t>
            </a:r>
            <a:endParaRPr b="0" i="0" sz="2400" u="none" cap="none" strike="noStrike">
              <a:solidFill>
                <a:schemeClr val="lt1"/>
              </a:solidFill>
              <a:latin typeface="Arial"/>
              <a:ea typeface="Arial"/>
              <a:cs typeface="Arial"/>
              <a:sym typeface="Arial"/>
            </a:endParaRPr>
          </a:p>
        </p:txBody>
      </p:sp>
      <p:sp>
        <p:nvSpPr>
          <p:cNvPr id="440" name="Google Shape;440;g26276a3aabc_3_6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441" name="Google Shape;441;g26276a3aabc_3_64"/>
          <p:cNvPicPr preferRelativeResize="0"/>
          <p:nvPr/>
        </p:nvPicPr>
        <p:blipFill>
          <a:blip r:embed="rId4">
            <a:alphaModFix/>
          </a:blip>
          <a:stretch>
            <a:fillRect/>
          </a:stretch>
        </p:blipFill>
        <p:spPr>
          <a:xfrm>
            <a:off x="7682950" y="3591802"/>
            <a:ext cx="3871252" cy="2687950"/>
          </a:xfrm>
          <a:prstGeom prst="rect">
            <a:avLst/>
          </a:prstGeom>
          <a:noFill/>
          <a:ln>
            <a:noFill/>
          </a:ln>
        </p:spPr>
      </p:pic>
      <p:pic>
        <p:nvPicPr>
          <p:cNvPr id="442" name="Google Shape;442;g26276a3aabc_3_64"/>
          <p:cNvPicPr preferRelativeResize="0"/>
          <p:nvPr/>
        </p:nvPicPr>
        <p:blipFill>
          <a:blip r:embed="rId5">
            <a:alphaModFix/>
          </a:blip>
          <a:stretch>
            <a:fillRect/>
          </a:stretch>
        </p:blipFill>
        <p:spPr>
          <a:xfrm>
            <a:off x="7816600" y="1373576"/>
            <a:ext cx="3470300" cy="21536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6276a3aabc_3_78"/>
          <p:cNvSpPr txBox="1"/>
          <p:nvPr/>
        </p:nvSpPr>
        <p:spPr>
          <a:xfrm>
            <a:off x="4548417" y="3123892"/>
            <a:ext cx="3095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448" name="Google Shape;448;g26276a3aabc_3_7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49" name="Google Shape;449;g26276a3aabc_3_7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50" name="Google Shape;450;g26276a3aabc_3_7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51" name="Google Shape;451;g26276a3aabc_3_7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52" name="Google Shape;452;g26276a3aabc_3_78"/>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DC-DC Power Board</a:t>
            </a:r>
            <a:r>
              <a:rPr b="1" lang="en-US" sz="2600">
                <a:solidFill>
                  <a:schemeClr val="lt1"/>
                </a:solidFill>
              </a:rPr>
              <a:t> Schematic</a:t>
            </a:r>
            <a:endParaRPr b="0" i="0" sz="2400" u="none" cap="none" strike="noStrike">
              <a:solidFill>
                <a:schemeClr val="lt1"/>
              </a:solidFill>
              <a:latin typeface="Arial"/>
              <a:ea typeface="Arial"/>
              <a:cs typeface="Arial"/>
              <a:sym typeface="Arial"/>
            </a:endParaRPr>
          </a:p>
        </p:txBody>
      </p:sp>
      <p:sp>
        <p:nvSpPr>
          <p:cNvPr id="453" name="Google Shape;453;g26276a3aabc_3_7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454" name="Google Shape;454;g26276a3aabc_3_78"/>
          <p:cNvPicPr preferRelativeResize="0"/>
          <p:nvPr/>
        </p:nvPicPr>
        <p:blipFill>
          <a:blip r:embed="rId4">
            <a:alphaModFix/>
          </a:blip>
          <a:stretch>
            <a:fillRect/>
          </a:stretch>
        </p:blipFill>
        <p:spPr>
          <a:xfrm>
            <a:off x="2046499" y="907413"/>
            <a:ext cx="7991402" cy="55296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a0d2c3601e_0_40"/>
          <p:cNvSpPr/>
          <p:nvPr/>
        </p:nvSpPr>
        <p:spPr>
          <a:xfrm flipH="1" rot="10800000">
            <a:off x="0" y="-7801"/>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106" name="Google Shape;106;g2a0d2c3601e_0_40"/>
          <p:cNvPicPr preferRelativeResize="0"/>
          <p:nvPr/>
        </p:nvPicPr>
        <p:blipFill rotWithShape="1">
          <a:blip r:embed="rId3">
            <a:alphaModFix amt="25000"/>
          </a:blip>
          <a:srcRect b="0" l="0" r="0" t="0"/>
          <a:stretch/>
        </p:blipFill>
        <p:spPr>
          <a:xfrm>
            <a:off x="0" y="0"/>
            <a:ext cx="12192000" cy="6858000"/>
          </a:xfrm>
          <a:prstGeom prst="rect">
            <a:avLst/>
          </a:prstGeom>
          <a:noFill/>
          <a:ln>
            <a:noFill/>
          </a:ln>
        </p:spPr>
      </p:pic>
      <p:sp>
        <p:nvSpPr>
          <p:cNvPr id="107" name="Google Shape;107;g2a0d2c3601e_0_40"/>
          <p:cNvSpPr txBox="1"/>
          <p:nvPr/>
        </p:nvSpPr>
        <p:spPr>
          <a:xfrm>
            <a:off x="5323100" y="2037000"/>
            <a:ext cx="5904600" cy="310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chemeClr val="lt1"/>
                </a:solidFill>
              </a:rPr>
              <a:t>Our project introduces the hybrid wheel-legged robot as a solution to these challenges. This design combines the </a:t>
            </a:r>
            <a:r>
              <a:rPr lang="en-US" sz="1800">
                <a:solidFill>
                  <a:srgbClr val="FF9900"/>
                </a:solidFill>
              </a:rPr>
              <a:t>speed</a:t>
            </a:r>
            <a:r>
              <a:rPr lang="en-US" sz="1800">
                <a:solidFill>
                  <a:schemeClr val="lt1"/>
                </a:solidFill>
              </a:rPr>
              <a:t> and efficiency of wheeled robots with the </a:t>
            </a:r>
            <a:r>
              <a:rPr lang="en-US" sz="1800">
                <a:solidFill>
                  <a:srgbClr val="FF9900"/>
                </a:solidFill>
              </a:rPr>
              <a:t>adaptability</a:t>
            </a:r>
            <a:r>
              <a:rPr lang="en-US" sz="1800">
                <a:solidFill>
                  <a:schemeClr val="lt1"/>
                </a:solidFill>
              </a:rPr>
              <a:t> and terrain-navigating ability of legged robots.</a:t>
            </a:r>
            <a:endParaRPr sz="1800">
              <a:solidFill>
                <a:schemeClr val="lt1"/>
              </a:solidFill>
            </a:endParaRPr>
          </a:p>
          <a:p>
            <a:pPr indent="0" lvl="0" marL="0" marR="0" rtl="0" algn="l">
              <a:lnSpc>
                <a:spcPct val="100000"/>
              </a:lnSpc>
              <a:spcBef>
                <a:spcPts val="0"/>
              </a:spcBef>
              <a:spcAft>
                <a:spcPts val="0"/>
              </a:spcAft>
              <a:buNone/>
            </a:pPr>
            <a:r>
              <a:t/>
            </a:r>
            <a:endParaRPr sz="1800">
              <a:solidFill>
                <a:schemeClr val="lt1"/>
              </a:solidFill>
            </a:endParaRPr>
          </a:p>
          <a:p>
            <a:pPr indent="0" lvl="0" marL="0" rtl="0" algn="l">
              <a:spcBef>
                <a:spcPts val="0"/>
              </a:spcBef>
              <a:spcAft>
                <a:spcPts val="0"/>
              </a:spcAft>
              <a:buClr>
                <a:schemeClr val="dk1"/>
              </a:buClr>
              <a:buFont typeface="Arial"/>
              <a:buNone/>
            </a:pPr>
            <a:r>
              <a:rPr lang="en-US" sz="1800">
                <a:solidFill>
                  <a:schemeClr val="lt1"/>
                </a:solidFill>
              </a:rPr>
              <a:t>With a unique leg mechanism acting as a </a:t>
            </a:r>
            <a:r>
              <a:rPr lang="en-US" sz="1800">
                <a:solidFill>
                  <a:srgbClr val="FF9900"/>
                </a:solidFill>
              </a:rPr>
              <a:t>dynamic suspension system</a:t>
            </a:r>
            <a:r>
              <a:rPr lang="en-US" sz="1800">
                <a:solidFill>
                  <a:schemeClr val="lt1"/>
                </a:solidFill>
              </a:rPr>
              <a:t>, our robot is aim to efficiently traverse diverse urban terrains, providing a robust platform suitable for a wide range of applications</a:t>
            </a:r>
            <a:endParaRPr sz="1800">
              <a:solidFill>
                <a:schemeClr val="lt1"/>
              </a:solidFill>
            </a:endParaRPr>
          </a:p>
          <a:p>
            <a:pPr indent="0" lvl="0" marL="0" marR="0" rtl="0" algn="l">
              <a:lnSpc>
                <a:spcPct val="100000"/>
              </a:lnSpc>
              <a:spcBef>
                <a:spcPts val="0"/>
              </a:spcBef>
              <a:spcAft>
                <a:spcPts val="0"/>
              </a:spcAft>
              <a:buNone/>
            </a:pPr>
            <a:r>
              <a:t/>
            </a:r>
            <a:endParaRPr sz="1800">
              <a:solidFill>
                <a:schemeClr val="lt1"/>
              </a:solidFill>
            </a:endParaRPr>
          </a:p>
        </p:txBody>
      </p:sp>
      <p:pic>
        <p:nvPicPr>
          <p:cNvPr descr="A close up of a logo&#10;&#10;Description automatically generated" id="108" name="Google Shape;108;g2a0d2c3601e_0_40"/>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109" name="Google Shape;109;g2a0d2c3601e_0_4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10" name="Google Shape;110;g2a0d2c3601e_0_40"/>
          <p:cNvSpPr txBox="1"/>
          <p:nvPr/>
        </p:nvSpPr>
        <p:spPr>
          <a:xfrm>
            <a:off x="1335481" y="3236505"/>
            <a:ext cx="2280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a:t>
            </a:r>
            <a:endParaRPr b="0" i="0" sz="1400" u="none" cap="none" strike="noStrike">
              <a:solidFill>
                <a:srgbClr val="000000"/>
              </a:solidFill>
              <a:latin typeface="Arial"/>
              <a:ea typeface="Arial"/>
              <a:cs typeface="Arial"/>
              <a:sym typeface="Arial"/>
            </a:endParaRPr>
          </a:p>
        </p:txBody>
      </p:sp>
      <p:sp>
        <p:nvSpPr>
          <p:cNvPr id="111" name="Google Shape;111;g2a0d2c3601e_0_4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12" name="Google Shape;112;g2a0d2c3601e_0_40"/>
          <p:cNvPicPr preferRelativeResize="0"/>
          <p:nvPr/>
        </p:nvPicPr>
        <p:blipFill>
          <a:blip r:embed="rId5">
            <a:alphaModFix/>
          </a:blip>
          <a:stretch>
            <a:fillRect/>
          </a:stretch>
        </p:blipFill>
        <p:spPr>
          <a:xfrm>
            <a:off x="1001675" y="1077350"/>
            <a:ext cx="3480850" cy="4703301"/>
          </a:xfrm>
          <a:prstGeom prst="rect">
            <a:avLst/>
          </a:prstGeom>
          <a:noFill/>
          <a:ln>
            <a:noFill/>
          </a:ln>
        </p:spPr>
      </p:pic>
      <p:sp>
        <p:nvSpPr>
          <p:cNvPr id="113" name="Google Shape;113;g2a0d2c3601e_0_40"/>
          <p:cNvSpPr txBox="1"/>
          <p:nvPr/>
        </p:nvSpPr>
        <p:spPr>
          <a:xfrm>
            <a:off x="5323100" y="1266800"/>
            <a:ext cx="6390000" cy="64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600">
                <a:solidFill>
                  <a:schemeClr val="lt1"/>
                </a:solidFill>
              </a:rPr>
              <a:t>Objective</a:t>
            </a:r>
            <a:endParaRPr b="1"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6276a3aabc_3_91"/>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60" name="Google Shape;460;g26276a3aabc_3_9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61" name="Google Shape;461;g26276a3aabc_3_91"/>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62" name="Google Shape;462;g26276a3aabc_3_9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63" name="Google Shape;463;g26276a3aabc_3_91"/>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DC-DC Power Board</a:t>
            </a:r>
            <a:r>
              <a:rPr b="1" lang="en-US" sz="2600">
                <a:solidFill>
                  <a:schemeClr val="lt1"/>
                </a:solidFill>
              </a:rPr>
              <a:t> Layout</a:t>
            </a:r>
            <a:endParaRPr b="0" i="0" sz="2400" u="none" cap="none" strike="noStrike">
              <a:solidFill>
                <a:schemeClr val="lt1"/>
              </a:solidFill>
              <a:latin typeface="Arial"/>
              <a:ea typeface="Arial"/>
              <a:cs typeface="Arial"/>
              <a:sym typeface="Arial"/>
            </a:endParaRPr>
          </a:p>
        </p:txBody>
      </p:sp>
      <p:sp>
        <p:nvSpPr>
          <p:cNvPr id="464" name="Google Shape;464;g26276a3aabc_3_9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465" name="Google Shape;465;g26276a3aabc_3_91"/>
          <p:cNvPicPr preferRelativeResize="0"/>
          <p:nvPr/>
        </p:nvPicPr>
        <p:blipFill>
          <a:blip r:embed="rId4">
            <a:alphaModFix/>
          </a:blip>
          <a:stretch>
            <a:fillRect/>
          </a:stretch>
        </p:blipFill>
        <p:spPr>
          <a:xfrm>
            <a:off x="784152" y="1695548"/>
            <a:ext cx="5191880" cy="3620801"/>
          </a:xfrm>
          <a:prstGeom prst="rect">
            <a:avLst/>
          </a:prstGeom>
          <a:noFill/>
          <a:ln>
            <a:noFill/>
          </a:ln>
        </p:spPr>
      </p:pic>
      <p:pic>
        <p:nvPicPr>
          <p:cNvPr id="466" name="Google Shape;466;g26276a3aabc_3_91"/>
          <p:cNvPicPr preferRelativeResize="0"/>
          <p:nvPr/>
        </p:nvPicPr>
        <p:blipFill>
          <a:blip r:embed="rId5">
            <a:alphaModFix/>
          </a:blip>
          <a:stretch>
            <a:fillRect/>
          </a:stretch>
        </p:blipFill>
        <p:spPr>
          <a:xfrm>
            <a:off x="6282201" y="1695551"/>
            <a:ext cx="5074729" cy="3620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g2a08523534b_3_633"/>
          <p:cNvPicPr preferRelativeResize="0"/>
          <p:nvPr/>
        </p:nvPicPr>
        <p:blipFill rotWithShape="1">
          <a:blip r:embed="rId3">
            <a:alphaModFix/>
          </a:blip>
          <a:srcRect b="11066" l="2543" r="0" t="15839"/>
          <a:stretch/>
        </p:blipFill>
        <p:spPr>
          <a:xfrm>
            <a:off x="0" y="0"/>
            <a:ext cx="12192000" cy="6858002"/>
          </a:xfrm>
          <a:prstGeom prst="rect">
            <a:avLst/>
          </a:prstGeom>
          <a:noFill/>
          <a:ln>
            <a:noFill/>
          </a:ln>
        </p:spPr>
      </p:pic>
      <p:sp>
        <p:nvSpPr>
          <p:cNvPr id="472" name="Google Shape;472;g2a08523534b_3_633"/>
          <p:cNvSpPr/>
          <p:nvPr/>
        </p:nvSpPr>
        <p:spPr>
          <a:xfrm>
            <a:off x="0" y="0"/>
            <a:ext cx="12192000" cy="6858000"/>
          </a:xfrm>
          <a:prstGeom prst="rect">
            <a:avLst/>
          </a:prstGeom>
          <a:solidFill>
            <a:srgbClr val="13294B">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g2a08523534b_3_633"/>
          <p:cNvSpPr txBox="1"/>
          <p:nvPr/>
        </p:nvSpPr>
        <p:spPr>
          <a:xfrm>
            <a:off x="376802" y="1224100"/>
            <a:ext cx="6750900" cy="78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4500"/>
              <a:buFont typeface="Arial"/>
              <a:buNone/>
            </a:pPr>
            <a:r>
              <a:rPr b="1" lang="en-US" sz="4500">
                <a:solidFill>
                  <a:schemeClr val="lt1"/>
                </a:solidFill>
              </a:rPr>
              <a:t>Electrical System</a:t>
            </a:r>
            <a:endParaRPr b="1" i="0" sz="2400" u="none" cap="none" strike="noStrike">
              <a:solidFill>
                <a:schemeClr val="lt1"/>
              </a:solidFill>
              <a:latin typeface="Arial"/>
              <a:ea typeface="Arial"/>
              <a:cs typeface="Arial"/>
              <a:sym typeface="Arial"/>
            </a:endParaRPr>
          </a:p>
        </p:txBody>
      </p:sp>
      <p:sp>
        <p:nvSpPr>
          <p:cNvPr id="474" name="Google Shape;474;g2a08523534b_3_633"/>
          <p:cNvSpPr txBox="1"/>
          <p:nvPr/>
        </p:nvSpPr>
        <p:spPr>
          <a:xfrm>
            <a:off x="527690" y="2509071"/>
            <a:ext cx="4757400" cy="2493600"/>
          </a:xfrm>
          <a:prstGeom prst="rect">
            <a:avLst/>
          </a:prstGeom>
          <a:noFill/>
          <a:ln>
            <a:noFill/>
          </a:ln>
        </p:spPr>
        <p:txBody>
          <a:bodyPr anchorCtr="0" anchor="t" bIns="45700" lIns="91425" spcFirstLastPara="1" rIns="91425" wrap="square" tIns="45700">
            <a:spAutoFit/>
          </a:bodyPr>
          <a:lstStyle/>
          <a:p>
            <a:pPr indent="-393700" lvl="0" marL="457200" rtl="0" algn="l">
              <a:spcBef>
                <a:spcPts val="0"/>
              </a:spcBef>
              <a:spcAft>
                <a:spcPts val="0"/>
              </a:spcAft>
              <a:buClr>
                <a:srgbClr val="888888"/>
              </a:buClr>
              <a:buSzPts val="2600"/>
              <a:buChar char="●"/>
            </a:pPr>
            <a:r>
              <a:rPr b="1" lang="en-US" sz="2600">
                <a:solidFill>
                  <a:srgbClr val="888888"/>
                </a:solidFill>
              </a:rPr>
              <a:t>DC-DC Power Board</a:t>
            </a:r>
            <a:endParaRPr b="1" sz="2600">
              <a:solidFill>
                <a:srgbClr val="888888"/>
              </a:solidFill>
            </a:endParaRPr>
          </a:p>
          <a:p>
            <a:pPr indent="-393700" lvl="1" marL="914400" rtl="0" algn="l">
              <a:spcBef>
                <a:spcPts val="0"/>
              </a:spcBef>
              <a:spcAft>
                <a:spcPts val="0"/>
              </a:spcAft>
              <a:buClr>
                <a:srgbClr val="888888"/>
              </a:buClr>
              <a:buSzPts val="2600"/>
              <a:buChar char="○"/>
            </a:pPr>
            <a:r>
              <a:rPr b="1" lang="en-US" sz="2600">
                <a:solidFill>
                  <a:srgbClr val="888888"/>
                </a:solidFill>
              </a:rPr>
              <a:t>Hardware Components</a:t>
            </a:r>
            <a:endParaRPr b="1" sz="2600">
              <a:solidFill>
                <a:srgbClr val="888888"/>
              </a:solidFill>
            </a:endParaRPr>
          </a:p>
          <a:p>
            <a:pPr indent="-393700" lvl="1" marL="914400" rtl="0" algn="l">
              <a:spcBef>
                <a:spcPts val="0"/>
              </a:spcBef>
              <a:spcAft>
                <a:spcPts val="0"/>
              </a:spcAft>
              <a:buClr>
                <a:srgbClr val="888888"/>
              </a:buClr>
              <a:buSzPts val="2600"/>
              <a:buChar char="○"/>
            </a:pPr>
            <a:r>
              <a:rPr b="1" lang="en-US" sz="2600">
                <a:solidFill>
                  <a:srgbClr val="888888"/>
                </a:solidFill>
              </a:rPr>
              <a:t>Protection Circuit</a:t>
            </a:r>
            <a:endParaRPr b="1" sz="2600">
              <a:solidFill>
                <a:srgbClr val="888888"/>
              </a:solidFill>
            </a:endParaRPr>
          </a:p>
          <a:p>
            <a:pPr indent="-393700" lvl="0" marL="457200" rtl="0" algn="l">
              <a:spcBef>
                <a:spcPts val="0"/>
              </a:spcBef>
              <a:spcAft>
                <a:spcPts val="0"/>
              </a:spcAft>
              <a:buClr>
                <a:schemeClr val="lt1"/>
              </a:buClr>
              <a:buSzPts val="2600"/>
              <a:buChar char="●"/>
            </a:pPr>
            <a:r>
              <a:rPr b="1" lang="en-US" sz="2600">
                <a:solidFill>
                  <a:schemeClr val="lt1"/>
                </a:solidFill>
              </a:rPr>
              <a:t>Microcontroller Board</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Hardware Components</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Design Considerations</a:t>
            </a:r>
            <a:endParaRPr sz="1800">
              <a:solidFill>
                <a:schemeClr val="lt1"/>
              </a:solidFill>
            </a:endParaRPr>
          </a:p>
        </p:txBody>
      </p:sp>
      <p:pic>
        <p:nvPicPr>
          <p:cNvPr descr="A close up of a logo&#10;&#10;Description automatically generated" id="475" name="Google Shape;475;g2a08523534b_3_633"/>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476" name="Google Shape;476;g2a08523534b_3_63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77" name="Google Shape;477;g2a08523534b_3_63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6276a3aabc_4_0"/>
          <p:cNvSpPr txBox="1"/>
          <p:nvPr>
            <p:ph idx="1" type="body"/>
          </p:nvPr>
        </p:nvSpPr>
        <p:spPr>
          <a:xfrm>
            <a:off x="376810" y="1334279"/>
            <a:ext cx="6686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Hardware Components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SzPts val="3000"/>
              <a:buNone/>
            </a:pPr>
            <a:r>
              <a:rPr b="1" lang="en-US" sz="2000">
                <a:solidFill>
                  <a:srgbClr val="15264B"/>
                </a:solidFill>
                <a:latin typeface="Arial"/>
                <a:ea typeface="Arial"/>
                <a:cs typeface="Arial"/>
                <a:sym typeface="Arial"/>
              </a:rPr>
              <a:t>Main Hardware Components</a:t>
            </a:r>
            <a:endParaRPr b="1" sz="2000">
              <a:solidFill>
                <a:srgbClr val="15264B"/>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STM32F103C8T6 microcontroller</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AMS1117 voltage regulator</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MAX3051 CAN Transceiver</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BMI088 IMU</a:t>
            </a:r>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SzPts val="3000"/>
              <a:buNone/>
            </a:pPr>
            <a:r>
              <a:rPr b="1" lang="en-US" sz="2000">
                <a:solidFill>
                  <a:srgbClr val="15264B"/>
                </a:solidFill>
                <a:latin typeface="Arial"/>
                <a:ea typeface="Arial"/>
                <a:cs typeface="Arial"/>
                <a:sym typeface="Arial"/>
              </a:rPr>
              <a:t>Connectors</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2 XT30 connectors for power input</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1 USB-C connector for power input</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5 CAN connectors</a:t>
            </a:r>
            <a:endParaRPr sz="1800">
              <a:latin typeface="Arial"/>
              <a:ea typeface="Arial"/>
              <a:cs typeface="Arial"/>
              <a:sym typeface="Arial"/>
            </a:endParaRPr>
          </a:p>
          <a:p>
            <a:pPr indent="-342900" lvl="0" marL="457200" rtl="0" algn="l">
              <a:lnSpc>
                <a:spcPct val="100000"/>
              </a:lnSpc>
              <a:spcBef>
                <a:spcPts val="0"/>
              </a:spcBef>
              <a:spcAft>
                <a:spcPts val="0"/>
              </a:spcAft>
              <a:buSzPts val="1800"/>
              <a:buChar char="•"/>
            </a:pPr>
            <a:r>
              <a:rPr lang="en-US" sz="1800">
                <a:latin typeface="Arial"/>
                <a:ea typeface="Arial"/>
                <a:cs typeface="Arial"/>
                <a:sym typeface="Arial"/>
              </a:rPr>
              <a:t>1 DBUS port</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SWD for serial wire debugging</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UART for printing messages through serial port</a:t>
            </a:r>
            <a:endParaRPr b="1" sz="1800">
              <a:solidFill>
                <a:schemeClr val="dk1"/>
              </a:solidFill>
              <a:latin typeface="Arial"/>
              <a:ea typeface="Arial"/>
              <a:cs typeface="Arial"/>
              <a:sym typeface="Arial"/>
            </a:endParaRPr>
          </a:p>
        </p:txBody>
      </p:sp>
      <p:sp>
        <p:nvSpPr>
          <p:cNvPr id="483" name="Google Shape;483;g26276a3aabc_4_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84" name="Google Shape;484;g26276a3aabc_4_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85" name="Google Shape;485;g26276a3aabc_4_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86" name="Google Shape;486;g26276a3aabc_4_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487" name="Google Shape;487;g26276a3aabc_4_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Microcontroller Board</a:t>
            </a:r>
            <a:endParaRPr b="0" i="0" sz="2400" u="none" cap="none" strike="noStrike">
              <a:solidFill>
                <a:schemeClr val="lt1"/>
              </a:solidFill>
              <a:latin typeface="Arial"/>
              <a:ea typeface="Arial"/>
              <a:cs typeface="Arial"/>
              <a:sym typeface="Arial"/>
            </a:endParaRPr>
          </a:p>
        </p:txBody>
      </p:sp>
      <p:sp>
        <p:nvSpPr>
          <p:cNvPr id="488" name="Google Shape;488;g26276a3aabc_4_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489" name="Google Shape;489;g26276a3aabc_4_0"/>
          <p:cNvPicPr preferRelativeResize="0"/>
          <p:nvPr/>
        </p:nvPicPr>
        <p:blipFill>
          <a:blip r:embed="rId4">
            <a:alphaModFix/>
          </a:blip>
          <a:stretch>
            <a:fillRect/>
          </a:stretch>
        </p:blipFill>
        <p:spPr>
          <a:xfrm>
            <a:off x="7754973" y="3682067"/>
            <a:ext cx="3758664" cy="2552881"/>
          </a:xfrm>
          <a:prstGeom prst="rect">
            <a:avLst/>
          </a:prstGeom>
          <a:noFill/>
          <a:ln>
            <a:noFill/>
          </a:ln>
        </p:spPr>
      </p:pic>
      <p:pic>
        <p:nvPicPr>
          <p:cNvPr id="490" name="Google Shape;490;g26276a3aabc_4_0"/>
          <p:cNvPicPr preferRelativeResize="0"/>
          <p:nvPr/>
        </p:nvPicPr>
        <p:blipFill>
          <a:blip r:embed="rId5">
            <a:alphaModFix/>
          </a:blip>
          <a:stretch>
            <a:fillRect/>
          </a:stretch>
        </p:blipFill>
        <p:spPr>
          <a:xfrm>
            <a:off x="7797825" y="1193150"/>
            <a:ext cx="3672950" cy="2344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6276a3aabc_4_30"/>
          <p:cNvSpPr txBox="1"/>
          <p:nvPr/>
        </p:nvSpPr>
        <p:spPr>
          <a:xfrm>
            <a:off x="4548417" y="3123892"/>
            <a:ext cx="3095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496" name="Google Shape;496;g26276a3aabc_4_3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497" name="Google Shape;497;g26276a3aabc_4_3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498" name="Google Shape;498;g26276a3aabc_4_3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499" name="Google Shape;499;g26276a3aabc_4_3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00" name="Google Shape;500;g26276a3aabc_4_30"/>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Microcontroller Board Schematic</a:t>
            </a:r>
            <a:endParaRPr b="0" i="0" sz="2400" u="none" cap="none" strike="noStrike">
              <a:solidFill>
                <a:schemeClr val="lt1"/>
              </a:solidFill>
              <a:latin typeface="Arial"/>
              <a:ea typeface="Arial"/>
              <a:cs typeface="Arial"/>
              <a:sym typeface="Arial"/>
            </a:endParaRPr>
          </a:p>
        </p:txBody>
      </p:sp>
      <p:sp>
        <p:nvSpPr>
          <p:cNvPr id="501" name="Google Shape;501;g26276a3aabc_4_3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502" name="Google Shape;502;g26276a3aabc_4_30"/>
          <p:cNvPicPr preferRelativeResize="0"/>
          <p:nvPr/>
        </p:nvPicPr>
        <p:blipFill>
          <a:blip r:embed="rId4">
            <a:alphaModFix/>
          </a:blip>
          <a:stretch>
            <a:fillRect/>
          </a:stretch>
        </p:blipFill>
        <p:spPr>
          <a:xfrm>
            <a:off x="2100300" y="909327"/>
            <a:ext cx="7991400" cy="54789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6276a3aabc_4_43"/>
          <p:cNvSpPr txBox="1"/>
          <p:nvPr/>
        </p:nvSpPr>
        <p:spPr>
          <a:xfrm>
            <a:off x="4548417" y="3123892"/>
            <a:ext cx="3095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508" name="Google Shape;508;g26276a3aabc_4_4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09" name="Google Shape;509;g26276a3aabc_4_4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10" name="Google Shape;510;g26276a3aabc_4_4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511" name="Google Shape;511;g26276a3aabc_4_4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12" name="Google Shape;512;g26276a3aabc_4_43"/>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Microcontroller Board Layout</a:t>
            </a:r>
            <a:endParaRPr b="0" i="0" sz="2400" u="none" cap="none" strike="noStrike">
              <a:solidFill>
                <a:schemeClr val="lt1"/>
              </a:solidFill>
              <a:latin typeface="Arial"/>
              <a:ea typeface="Arial"/>
              <a:cs typeface="Arial"/>
              <a:sym typeface="Arial"/>
            </a:endParaRPr>
          </a:p>
        </p:txBody>
      </p:sp>
      <p:sp>
        <p:nvSpPr>
          <p:cNvPr id="513" name="Google Shape;513;g26276a3aabc_4_4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514" name="Google Shape;514;g26276a3aabc_4_43"/>
          <p:cNvPicPr preferRelativeResize="0"/>
          <p:nvPr/>
        </p:nvPicPr>
        <p:blipFill>
          <a:blip r:embed="rId4">
            <a:alphaModFix/>
          </a:blip>
          <a:stretch>
            <a:fillRect/>
          </a:stretch>
        </p:blipFill>
        <p:spPr>
          <a:xfrm>
            <a:off x="2209856" y="1122814"/>
            <a:ext cx="7244003" cy="505198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26276a3aabc_4_18"/>
          <p:cNvSpPr txBox="1"/>
          <p:nvPr>
            <p:ph idx="1" type="body"/>
          </p:nvPr>
        </p:nvSpPr>
        <p:spPr>
          <a:xfrm>
            <a:off x="376800" y="980323"/>
            <a:ext cx="11108400" cy="17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Design Considerations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Component Placement</a:t>
            </a:r>
            <a:endParaRPr b="1" sz="2000">
              <a:solidFill>
                <a:srgbClr val="15264B"/>
              </a:solidFill>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US" sz="1700">
                <a:latin typeface="Arial"/>
                <a:ea typeface="Arial"/>
                <a:cs typeface="Arial"/>
                <a:sym typeface="Arial"/>
              </a:rPr>
              <a:t>Decoupling capacitors are placed closed to the microcontroller to minimize impedance and inductance</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US" sz="1700">
                <a:latin typeface="Arial"/>
                <a:ea typeface="Arial"/>
                <a:cs typeface="Arial"/>
                <a:sym typeface="Arial"/>
              </a:rPr>
              <a:t>The IMU is placed further away from the power circuit to minimize the heat from generated by the linear regulator.</a:t>
            </a:r>
            <a:endParaRPr sz="2700"/>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3000"/>
              <a:buFont typeface="Arial"/>
              <a:buNone/>
            </a:pPr>
            <a:r>
              <a:t/>
            </a:r>
            <a:endParaRPr sz="1700">
              <a:latin typeface="Arial"/>
              <a:ea typeface="Arial"/>
              <a:cs typeface="Arial"/>
              <a:sym typeface="Arial"/>
            </a:endParaRPr>
          </a:p>
        </p:txBody>
      </p:sp>
      <p:sp>
        <p:nvSpPr>
          <p:cNvPr id="520" name="Google Shape;520;g26276a3aabc_4_1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21" name="Google Shape;521;g26276a3aabc_4_1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22" name="Google Shape;522;g26276a3aabc_4_1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523" name="Google Shape;523;g26276a3aabc_4_1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24" name="Google Shape;524;g26276a3aabc_4_1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Microcontroller Board</a:t>
            </a:r>
            <a:endParaRPr b="0" i="0" sz="2400" u="none" cap="none" strike="noStrike">
              <a:solidFill>
                <a:schemeClr val="lt1"/>
              </a:solidFill>
              <a:latin typeface="Arial"/>
              <a:ea typeface="Arial"/>
              <a:cs typeface="Arial"/>
              <a:sym typeface="Arial"/>
            </a:endParaRPr>
          </a:p>
        </p:txBody>
      </p:sp>
      <p:sp>
        <p:nvSpPr>
          <p:cNvPr id="525" name="Google Shape;525;g26276a3aabc_4_1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526" name="Google Shape;526;g26276a3aabc_4_18"/>
          <p:cNvPicPr preferRelativeResize="0"/>
          <p:nvPr/>
        </p:nvPicPr>
        <p:blipFill>
          <a:blip r:embed="rId4">
            <a:alphaModFix/>
          </a:blip>
          <a:stretch>
            <a:fillRect/>
          </a:stretch>
        </p:blipFill>
        <p:spPr>
          <a:xfrm>
            <a:off x="2987713" y="3061900"/>
            <a:ext cx="5688266" cy="29983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6276a3aabc_4_118"/>
          <p:cNvSpPr txBox="1"/>
          <p:nvPr>
            <p:ph idx="1" type="body"/>
          </p:nvPr>
        </p:nvSpPr>
        <p:spPr>
          <a:xfrm>
            <a:off x="376800" y="980325"/>
            <a:ext cx="5777700" cy="533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Design Considerations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Power Sources</a:t>
            </a:r>
            <a:endParaRPr b="1" sz="2000">
              <a:solidFill>
                <a:srgbClr val="15264B"/>
              </a:solidFil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The board can be powered by several different power sources.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When testing the board on its own, we can power it with the SWD port or the USB-C port.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When mounted on the robot, the board can be powered through the two XT30 connectors. The power source can be easily selected using jumper hats.</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532" name="Google Shape;532;g26276a3aabc_4_11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33" name="Google Shape;533;g26276a3aabc_4_11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34" name="Google Shape;534;g26276a3aabc_4_11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535" name="Google Shape;535;g26276a3aabc_4_11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36" name="Google Shape;536;g26276a3aabc_4_118"/>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Microcontroller Board</a:t>
            </a:r>
            <a:endParaRPr b="0" i="0" sz="2400" u="none" cap="none" strike="noStrike">
              <a:solidFill>
                <a:schemeClr val="lt1"/>
              </a:solidFill>
              <a:latin typeface="Arial"/>
              <a:ea typeface="Arial"/>
              <a:cs typeface="Arial"/>
              <a:sym typeface="Arial"/>
            </a:endParaRPr>
          </a:p>
        </p:txBody>
      </p:sp>
      <p:sp>
        <p:nvSpPr>
          <p:cNvPr id="537" name="Google Shape;537;g26276a3aabc_4_11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538" name="Google Shape;538;g26276a3aabc_4_118"/>
          <p:cNvPicPr preferRelativeResize="0"/>
          <p:nvPr/>
        </p:nvPicPr>
        <p:blipFill rotWithShape="1">
          <a:blip r:embed="rId4">
            <a:alphaModFix/>
          </a:blip>
          <a:srcRect b="3683" l="0" r="16184" t="7118"/>
          <a:stretch/>
        </p:blipFill>
        <p:spPr>
          <a:xfrm>
            <a:off x="6405529" y="1496654"/>
            <a:ext cx="5148677" cy="41095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6276a3aabc_4_130"/>
          <p:cNvSpPr txBox="1"/>
          <p:nvPr>
            <p:ph idx="1" type="body"/>
          </p:nvPr>
        </p:nvSpPr>
        <p:spPr>
          <a:xfrm>
            <a:off x="376800" y="980325"/>
            <a:ext cx="11177400" cy="533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Design Considerations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Debug Purposes</a:t>
            </a:r>
            <a:endParaRPr b="1" sz="2000">
              <a:solidFill>
                <a:srgbClr val="15264B"/>
              </a:solidFill>
            </a:endParaRPr>
          </a:p>
          <a:p>
            <a:pPr indent="-336550" lvl="0" marL="457200" rtl="0" algn="l">
              <a:lnSpc>
                <a:spcPct val="115000"/>
              </a:lnSpc>
              <a:spcBef>
                <a:spcPts val="0"/>
              </a:spcBef>
              <a:spcAft>
                <a:spcPts val="0"/>
              </a:spcAft>
              <a:buSzPts val="1700"/>
              <a:buFont typeface="Arial"/>
              <a:buChar char="•"/>
            </a:pPr>
            <a:r>
              <a:rPr lang="en-US" sz="1700">
                <a:latin typeface="Arial"/>
                <a:ea typeface="Arial"/>
                <a:cs typeface="Arial"/>
                <a:sym typeface="Arial"/>
              </a:rPr>
              <a:t>The board contains two LEDs and two buttons, which can be configured for debugging purposes. </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US" sz="1700">
                <a:latin typeface="Arial"/>
                <a:ea typeface="Arial"/>
                <a:cs typeface="Arial"/>
                <a:sym typeface="Arial"/>
              </a:rPr>
              <a:t>In the robot program, an LED is configured as a breathing LED to indicate the status of the board.</a:t>
            </a:r>
            <a:endParaRPr sz="1700">
              <a:latin typeface="Arial"/>
              <a:ea typeface="Arial"/>
              <a:cs typeface="Arial"/>
              <a:sym typeface="Arial"/>
            </a:endParaRPr>
          </a:p>
        </p:txBody>
      </p:sp>
      <p:sp>
        <p:nvSpPr>
          <p:cNvPr id="544" name="Google Shape;544;g26276a3aabc_4_13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45" name="Google Shape;545;g26276a3aabc_4_13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46" name="Google Shape;546;g26276a3aabc_4_13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547" name="Google Shape;547;g26276a3aabc_4_13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48" name="Google Shape;548;g26276a3aabc_4_13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Microcontroller Board</a:t>
            </a:r>
            <a:endParaRPr b="0" i="0" sz="2400" u="none" cap="none" strike="noStrike">
              <a:solidFill>
                <a:schemeClr val="lt1"/>
              </a:solidFill>
              <a:latin typeface="Arial"/>
              <a:ea typeface="Arial"/>
              <a:cs typeface="Arial"/>
              <a:sym typeface="Arial"/>
            </a:endParaRPr>
          </a:p>
        </p:txBody>
      </p:sp>
      <p:sp>
        <p:nvSpPr>
          <p:cNvPr id="549" name="Google Shape;549;g26276a3aabc_4_13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550" name="Google Shape;550;g26276a3aabc_4_130"/>
          <p:cNvPicPr preferRelativeResize="0"/>
          <p:nvPr/>
        </p:nvPicPr>
        <p:blipFill rotWithShape="1">
          <a:blip r:embed="rId4">
            <a:alphaModFix/>
          </a:blip>
          <a:srcRect b="7981" l="9877" r="0" t="8006"/>
          <a:stretch/>
        </p:blipFill>
        <p:spPr>
          <a:xfrm>
            <a:off x="3618638" y="2879900"/>
            <a:ext cx="4426424" cy="30949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g2a08523534b_3_254"/>
          <p:cNvPicPr preferRelativeResize="0"/>
          <p:nvPr/>
        </p:nvPicPr>
        <p:blipFill>
          <a:blip r:embed="rId3">
            <a:alphaModFix/>
          </a:blip>
          <a:stretch>
            <a:fillRect/>
          </a:stretch>
        </p:blipFill>
        <p:spPr>
          <a:xfrm>
            <a:off x="0" y="0"/>
            <a:ext cx="12192000" cy="6858000"/>
          </a:xfrm>
          <a:prstGeom prst="rect">
            <a:avLst/>
          </a:prstGeom>
          <a:noFill/>
          <a:ln>
            <a:noFill/>
          </a:ln>
        </p:spPr>
      </p:pic>
      <p:sp>
        <p:nvSpPr>
          <p:cNvPr id="556" name="Google Shape;556;g2a08523534b_3_254"/>
          <p:cNvSpPr/>
          <p:nvPr/>
        </p:nvSpPr>
        <p:spPr>
          <a:xfrm>
            <a:off x="1070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g2a08523534b_3_254"/>
          <p:cNvSpPr txBox="1"/>
          <p:nvPr/>
        </p:nvSpPr>
        <p:spPr>
          <a:xfrm>
            <a:off x="1890124" y="2076813"/>
            <a:ext cx="8454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chemeClr val="lt1"/>
                </a:solidFill>
              </a:rPr>
              <a:t>Embedded Software</a:t>
            </a:r>
            <a:endParaRPr b="0" i="0" sz="1400" u="none" cap="none" strike="noStrike">
              <a:solidFill>
                <a:srgbClr val="000000"/>
              </a:solidFill>
              <a:latin typeface="Arial"/>
              <a:ea typeface="Arial"/>
              <a:cs typeface="Arial"/>
              <a:sym typeface="Arial"/>
            </a:endParaRPr>
          </a:p>
        </p:txBody>
      </p:sp>
      <p:sp>
        <p:nvSpPr>
          <p:cNvPr id="558" name="Google Shape;558;g2a08523534b_3_254"/>
          <p:cNvSpPr txBox="1"/>
          <p:nvPr/>
        </p:nvSpPr>
        <p:spPr>
          <a:xfrm>
            <a:off x="1452303" y="3802643"/>
            <a:ext cx="93090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lt1"/>
                </a:solidFill>
              </a:rPr>
              <a:t>Low-level Software, Peripherals, and Sensor Fusion</a:t>
            </a:r>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 </a:t>
            </a:r>
            <a:endParaRPr/>
          </a:p>
        </p:txBody>
      </p:sp>
      <p:pic>
        <p:nvPicPr>
          <p:cNvPr descr="A close up of a logo&#10;&#10;Description automatically generated" id="559" name="Google Shape;559;g2a08523534b_3_254"/>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560" name="Google Shape;560;g2a08523534b_3_254"/>
          <p:cNvSpPr/>
          <p:nvPr/>
        </p:nvSpPr>
        <p:spPr>
          <a:xfrm>
            <a:off x="5531005" y="3329738"/>
            <a:ext cx="11514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1" name="Google Shape;561;g2a08523534b_3_25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62" name="Google Shape;562;g2a08523534b_3_25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g26276a3aabc_2_0"/>
          <p:cNvPicPr preferRelativeResize="0"/>
          <p:nvPr/>
        </p:nvPicPr>
        <p:blipFill>
          <a:blip r:embed="rId3">
            <a:alphaModFix/>
          </a:blip>
          <a:stretch>
            <a:fillRect/>
          </a:stretch>
        </p:blipFill>
        <p:spPr>
          <a:xfrm>
            <a:off x="0" y="0"/>
            <a:ext cx="12192000" cy="6858000"/>
          </a:xfrm>
          <a:prstGeom prst="rect">
            <a:avLst/>
          </a:prstGeom>
          <a:noFill/>
          <a:ln>
            <a:noFill/>
          </a:ln>
        </p:spPr>
      </p:pic>
      <p:sp>
        <p:nvSpPr>
          <p:cNvPr id="568" name="Google Shape;568;g26276a3aabc_2_0"/>
          <p:cNvSpPr/>
          <p:nvPr/>
        </p:nvSpPr>
        <p:spPr>
          <a:xfrm>
            <a:off x="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569" name="Google Shape;569;g26276a3aabc_2_0"/>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570" name="Google Shape;570;g26276a3aabc_2_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71" name="Google Shape;571;g26276a3aabc_2_0"/>
          <p:cNvSpPr txBox="1"/>
          <p:nvPr/>
        </p:nvSpPr>
        <p:spPr>
          <a:xfrm>
            <a:off x="368400" y="689565"/>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Embedded Software</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2" name="Google Shape;572;g26276a3aabc_2_0"/>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3" name="Google Shape;573;g26276a3aabc_2_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574" name="Google Shape;574;g26276a3aabc_2_0"/>
          <p:cNvSpPr txBox="1"/>
          <p:nvPr/>
        </p:nvSpPr>
        <p:spPr>
          <a:xfrm>
            <a:off x="368400" y="2117240"/>
            <a:ext cx="9601200" cy="43713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Low-level Software</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Hardware Abstraction Layer (HAL)</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Real-time Operating System (RTOS)</a:t>
            </a:r>
            <a:endParaRPr b="1"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Peripherals</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CAN</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SPI</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UART</a:t>
            </a:r>
            <a:endParaRPr b="1" sz="2600">
              <a:solidFill>
                <a:schemeClr val="lt1"/>
              </a:solidFill>
            </a:endParaRPr>
          </a:p>
          <a:p>
            <a:pPr indent="-393700" lvl="0" marL="457200" rtl="0" algn="l">
              <a:spcBef>
                <a:spcPts val="0"/>
              </a:spcBef>
              <a:spcAft>
                <a:spcPts val="0"/>
              </a:spcAft>
              <a:buClr>
                <a:schemeClr val="lt1"/>
              </a:buClr>
              <a:buSzPts val="2600"/>
              <a:buChar char="●"/>
            </a:pPr>
            <a:r>
              <a:rPr b="1" lang="en-US" sz="2600">
                <a:solidFill>
                  <a:schemeClr val="lt1"/>
                </a:solidFill>
              </a:rPr>
              <a:t>Sensor Fusion</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The Mahony Filter</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A picture containing sky, outdoor, dark&#10;&#10;Description automatically generated" id="118" name="Google Shape;118;g2a08523534b_3_3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9" name="Google Shape;119;g2a08523534b_3_310"/>
          <p:cNvSpPr/>
          <p:nvPr/>
        </p:nvSpPr>
        <p:spPr>
          <a:xfrm flipH="1" rot="10800000">
            <a:off x="-2" y="0"/>
            <a:ext cx="12192000" cy="6858000"/>
          </a:xfrm>
          <a:prstGeom prst="rect">
            <a:avLst/>
          </a:prstGeom>
          <a:gradFill>
            <a:gsLst>
              <a:gs pos="0">
                <a:srgbClr val="1B4284">
                  <a:alpha val="9803"/>
                </a:srgbClr>
              </a:gs>
              <a:gs pos="50000">
                <a:srgbClr val="1B4284">
                  <a:alpha val="9803"/>
                </a:srgbClr>
              </a:gs>
              <a:gs pos="100000">
                <a:srgbClr val="13294B"/>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20" name="Google Shape;120;g2a08523534b_3_310"/>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121" name="Google Shape;121;g2a08523534b_3_31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22" name="Google Shape;122;g2a08523534b_3_31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23" name="Google Shape;123;g2a08523534b_3_310" title="presentation_vid.mov">
            <a:hlinkClick r:id="rId5"/>
          </p:cNvPr>
          <p:cNvPicPr preferRelativeResize="0"/>
          <p:nvPr/>
        </p:nvPicPr>
        <p:blipFill>
          <a:blip r:embed="rId6">
            <a:alphaModFix/>
          </a:blip>
          <a:stretch>
            <a:fillRect/>
          </a:stretch>
        </p:blipFill>
        <p:spPr>
          <a:xfrm>
            <a:off x="2167751" y="427750"/>
            <a:ext cx="7856491" cy="5892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g2a08523534b_3_243"/>
          <p:cNvPicPr preferRelativeResize="0"/>
          <p:nvPr/>
        </p:nvPicPr>
        <p:blipFill>
          <a:blip r:embed="rId3">
            <a:alphaModFix/>
          </a:blip>
          <a:stretch>
            <a:fillRect/>
          </a:stretch>
        </p:blipFill>
        <p:spPr>
          <a:xfrm>
            <a:off x="0" y="0"/>
            <a:ext cx="12192000" cy="6858000"/>
          </a:xfrm>
          <a:prstGeom prst="rect">
            <a:avLst/>
          </a:prstGeom>
          <a:noFill/>
          <a:ln>
            <a:noFill/>
          </a:ln>
        </p:spPr>
      </p:pic>
      <p:sp>
        <p:nvSpPr>
          <p:cNvPr id="580" name="Google Shape;580;g2a08523534b_3_243"/>
          <p:cNvSpPr/>
          <p:nvPr/>
        </p:nvSpPr>
        <p:spPr>
          <a:xfrm>
            <a:off x="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581" name="Google Shape;581;g2a08523534b_3_243"/>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582" name="Google Shape;582;g2a08523534b_3_24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83" name="Google Shape;583;g2a08523534b_3_243"/>
          <p:cNvSpPr txBox="1"/>
          <p:nvPr/>
        </p:nvSpPr>
        <p:spPr>
          <a:xfrm>
            <a:off x="368400" y="689565"/>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Embedded Software</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84" name="Google Shape;584;g2a08523534b_3_243"/>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5" name="Google Shape;585;g2a08523534b_3_24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586" name="Google Shape;586;g2a08523534b_3_243"/>
          <p:cNvSpPr txBox="1"/>
          <p:nvPr/>
        </p:nvSpPr>
        <p:spPr>
          <a:xfrm>
            <a:off x="368400" y="2117240"/>
            <a:ext cx="9601200" cy="43713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Low-level Software</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Hardware Abstraction Layer (HAL)</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Real-time Operating System (RTOS)</a:t>
            </a:r>
            <a:endParaRPr b="1" sz="2600">
              <a:solidFill>
                <a:schemeClr val="lt1"/>
              </a:solidFill>
            </a:endParaRPr>
          </a:p>
          <a:p>
            <a:pPr indent="-393700" lvl="0" marL="457200" marR="0" rtl="0" algn="l">
              <a:lnSpc>
                <a:spcPct val="100000"/>
              </a:lnSpc>
              <a:spcBef>
                <a:spcPts val="0"/>
              </a:spcBef>
              <a:spcAft>
                <a:spcPts val="0"/>
              </a:spcAft>
              <a:buClr>
                <a:srgbClr val="888888"/>
              </a:buClr>
              <a:buSzPts val="2600"/>
              <a:buChar char="●"/>
            </a:pPr>
            <a:r>
              <a:rPr b="1" lang="en-US" sz="2600">
                <a:solidFill>
                  <a:srgbClr val="888888"/>
                </a:solidFill>
              </a:rPr>
              <a:t>Peripherals</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CAN</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SPI</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UART</a:t>
            </a:r>
            <a:endParaRPr b="1" sz="2600">
              <a:solidFill>
                <a:srgbClr val="888888"/>
              </a:solidFill>
            </a:endParaRPr>
          </a:p>
          <a:p>
            <a:pPr indent="-393700" lvl="0" marL="457200" rtl="0" algn="l">
              <a:spcBef>
                <a:spcPts val="0"/>
              </a:spcBef>
              <a:spcAft>
                <a:spcPts val="0"/>
              </a:spcAft>
              <a:buClr>
                <a:srgbClr val="888888"/>
              </a:buClr>
              <a:buSzPts val="2600"/>
              <a:buChar char="●"/>
            </a:pPr>
            <a:r>
              <a:rPr b="1" lang="en-US" sz="2600">
                <a:solidFill>
                  <a:srgbClr val="888888"/>
                </a:solidFill>
              </a:rPr>
              <a:t>Sensor Fusion</a:t>
            </a:r>
            <a:endParaRPr b="1" sz="2600">
              <a:solidFill>
                <a:srgbClr val="888888"/>
              </a:solidFill>
            </a:endParaRPr>
          </a:p>
          <a:p>
            <a:pPr indent="-393700" lvl="1" marL="914400" rtl="0" algn="l">
              <a:spcBef>
                <a:spcPts val="0"/>
              </a:spcBef>
              <a:spcAft>
                <a:spcPts val="0"/>
              </a:spcAft>
              <a:buClr>
                <a:srgbClr val="888888"/>
              </a:buClr>
              <a:buSzPts val="2600"/>
              <a:buChar char="○"/>
            </a:pPr>
            <a:r>
              <a:rPr b="1" lang="en-US" sz="2600">
                <a:solidFill>
                  <a:srgbClr val="888888"/>
                </a:solidFill>
              </a:rPr>
              <a:t>The Mahony Filter</a:t>
            </a:r>
            <a:endParaRPr b="1" sz="2600">
              <a:solidFill>
                <a:srgbClr val="888888"/>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6276a3aabc_4_56"/>
          <p:cNvSpPr txBox="1"/>
          <p:nvPr>
            <p:ph idx="1" type="body"/>
          </p:nvPr>
        </p:nvSpPr>
        <p:spPr>
          <a:xfrm>
            <a:off x="376800" y="980325"/>
            <a:ext cx="11455200" cy="533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Low-level Software</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Hardware Abstraction Layer (HAL)</a:t>
            </a:r>
            <a:endParaRPr/>
          </a:p>
          <a:p>
            <a:pPr indent="0" lvl="0" marL="0" rtl="0" algn="l">
              <a:lnSpc>
                <a:spcPct val="115000"/>
              </a:lnSpc>
              <a:spcBef>
                <a:spcPts val="0"/>
              </a:spcBef>
              <a:spcAft>
                <a:spcPts val="0"/>
              </a:spcAft>
              <a:buClr>
                <a:schemeClr val="dk1"/>
              </a:buClr>
              <a:buSzPts val="1100"/>
              <a:buFont typeface="Arial"/>
              <a:buNone/>
            </a:pPr>
            <a:r>
              <a:rPr lang="en-US" sz="1800">
                <a:latin typeface="Helvetica Neue"/>
                <a:ea typeface="Helvetica Neue"/>
                <a:cs typeface="Helvetica Neue"/>
                <a:sym typeface="Helvetica Neue"/>
              </a:rPr>
              <a:t>The Hardware Abstraction Layer (HAL) provides a high-level API that allows easier access to the hardware layer. In our case, the HAL is provided by the chip manufacturer, STMicroelectronics. </a:t>
            </a:r>
            <a:endParaRPr sz="1800">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30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592" name="Google Shape;592;g26276a3aabc_4_56"/>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593" name="Google Shape;593;g26276a3aabc_4_5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594" name="Google Shape;594;g26276a3aabc_4_56"/>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595" name="Google Shape;595;g26276a3aabc_4_5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596" name="Google Shape;596;g26276a3aabc_4_56"/>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Embedded Software</a:t>
            </a:r>
            <a:endParaRPr b="0" i="0" sz="2400" u="none" cap="none" strike="noStrike">
              <a:solidFill>
                <a:schemeClr val="lt1"/>
              </a:solidFill>
              <a:latin typeface="Arial"/>
              <a:ea typeface="Arial"/>
              <a:cs typeface="Arial"/>
              <a:sym typeface="Arial"/>
            </a:endParaRPr>
          </a:p>
        </p:txBody>
      </p:sp>
      <p:sp>
        <p:nvSpPr>
          <p:cNvPr id="597" name="Google Shape;597;g26276a3aabc_4_5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598" name="Google Shape;598;g26276a3aabc_4_56"/>
          <p:cNvPicPr preferRelativeResize="0"/>
          <p:nvPr/>
        </p:nvPicPr>
        <p:blipFill>
          <a:blip r:embed="rId4">
            <a:alphaModFix/>
          </a:blip>
          <a:stretch>
            <a:fillRect/>
          </a:stretch>
        </p:blipFill>
        <p:spPr>
          <a:xfrm>
            <a:off x="2505700" y="2816100"/>
            <a:ext cx="6652301" cy="34221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26276a3aabc_4_104"/>
          <p:cNvSpPr txBox="1"/>
          <p:nvPr>
            <p:ph idx="1" type="body"/>
          </p:nvPr>
        </p:nvSpPr>
        <p:spPr>
          <a:xfrm>
            <a:off x="376800" y="980325"/>
            <a:ext cx="11455200" cy="533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Low-level Software</a:t>
            </a:r>
            <a:endParaRPr sz="1800">
              <a:latin typeface="Helvetica Neue"/>
              <a:ea typeface="Helvetica Neue"/>
              <a:cs typeface="Helvetica Neue"/>
              <a:sym typeface="Helvetica Neue"/>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Real-time Operating System (RTOS)</a:t>
            </a:r>
            <a:endParaRPr b="1" sz="2000">
              <a:solidFill>
                <a:srgbClr val="15264B"/>
              </a:solidFil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The RTOS </a:t>
            </a:r>
            <a:r>
              <a:rPr lang="en-US" sz="1800">
                <a:latin typeface="Helvetica Neue"/>
                <a:ea typeface="Helvetica Neue"/>
                <a:cs typeface="Helvetica Neue"/>
                <a:sym typeface="Helvetica Neue"/>
              </a:rPr>
              <a:t>allows us to create multiple threads on a single core, where its scheduler is responsible for switching tasks, scheduling, etc. The RTOS kernel we are using is </a:t>
            </a:r>
            <a:r>
              <a:rPr b="1" lang="en-US" sz="1800">
                <a:latin typeface="Helvetica Neue"/>
                <a:ea typeface="Helvetica Neue"/>
                <a:cs typeface="Helvetica Neue"/>
                <a:sym typeface="Helvetica Neue"/>
              </a:rPr>
              <a:t>FreeRTOS</a:t>
            </a:r>
            <a:r>
              <a:rPr lang="en-US" sz="1800">
                <a:latin typeface="Helvetica Neue"/>
                <a:ea typeface="Helvetica Neue"/>
                <a:cs typeface="Helvetica Neue"/>
                <a:sym typeface="Helvetica Neue"/>
              </a:rPr>
              <a:t>, a popular open source RTOS kernel. However, we are not directly using the APIs from FreeRTOS. Instead, we are using the </a:t>
            </a:r>
            <a:r>
              <a:rPr b="1" lang="en-US" sz="1800">
                <a:latin typeface="Helvetica Neue"/>
                <a:ea typeface="Helvetica Neue"/>
                <a:cs typeface="Helvetica Neue"/>
                <a:sym typeface="Helvetica Neue"/>
              </a:rPr>
              <a:t>CMSIS-RTOS</a:t>
            </a:r>
            <a:r>
              <a:rPr lang="en-US" sz="1800">
                <a:latin typeface="Helvetica Neue"/>
                <a:ea typeface="Helvetica Neue"/>
                <a:cs typeface="Helvetica Neue"/>
                <a:sym typeface="Helvetica Neue"/>
              </a:rPr>
              <a:t> library developed by ARM, which acts as an abstraction layer to FreeRTOS. We can assign priority to each task, where the task with higher priority can preempt the ones with lower priority.</a:t>
            </a:r>
            <a:endParaRPr sz="1800">
              <a:latin typeface="Helvetica Neue"/>
              <a:ea typeface="Helvetica Neue"/>
              <a:cs typeface="Helvetica Neue"/>
              <a:sym typeface="Helvetica Neue"/>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604" name="Google Shape;604;g26276a3aabc_4_10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05" name="Google Shape;605;g26276a3aabc_4_10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606" name="Google Shape;606;g26276a3aabc_4_10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607" name="Google Shape;607;g26276a3aabc_4_10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08" name="Google Shape;608;g26276a3aabc_4_10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Embedded Software</a:t>
            </a:r>
            <a:endParaRPr b="0" i="0" sz="2400" u="none" cap="none" strike="noStrike">
              <a:solidFill>
                <a:schemeClr val="lt1"/>
              </a:solidFill>
              <a:latin typeface="Arial"/>
              <a:ea typeface="Arial"/>
              <a:cs typeface="Arial"/>
              <a:sym typeface="Arial"/>
            </a:endParaRPr>
          </a:p>
        </p:txBody>
      </p:sp>
      <p:sp>
        <p:nvSpPr>
          <p:cNvPr id="609" name="Google Shape;609;g26276a3aabc_4_10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610" name="Google Shape;610;g26276a3aabc_4_104"/>
          <p:cNvPicPr preferRelativeResize="0"/>
          <p:nvPr/>
        </p:nvPicPr>
        <p:blipFill rotWithShape="1">
          <a:blip r:embed="rId4">
            <a:alphaModFix/>
          </a:blip>
          <a:srcRect b="0" l="0" r="0" t="15725"/>
          <a:stretch/>
        </p:blipFill>
        <p:spPr>
          <a:xfrm>
            <a:off x="2525800" y="3532975"/>
            <a:ext cx="6612100" cy="27843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g2a08523534b_3_232"/>
          <p:cNvPicPr preferRelativeResize="0"/>
          <p:nvPr/>
        </p:nvPicPr>
        <p:blipFill>
          <a:blip r:embed="rId3">
            <a:alphaModFix/>
          </a:blip>
          <a:stretch>
            <a:fillRect/>
          </a:stretch>
        </p:blipFill>
        <p:spPr>
          <a:xfrm>
            <a:off x="0" y="0"/>
            <a:ext cx="12192000" cy="6858000"/>
          </a:xfrm>
          <a:prstGeom prst="rect">
            <a:avLst/>
          </a:prstGeom>
          <a:noFill/>
          <a:ln>
            <a:noFill/>
          </a:ln>
        </p:spPr>
      </p:pic>
      <p:sp>
        <p:nvSpPr>
          <p:cNvPr id="616" name="Google Shape;616;g2a08523534b_3_232"/>
          <p:cNvSpPr/>
          <p:nvPr/>
        </p:nvSpPr>
        <p:spPr>
          <a:xfrm>
            <a:off x="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617" name="Google Shape;617;g2a08523534b_3_232"/>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618" name="Google Shape;618;g2a08523534b_3_23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619" name="Google Shape;619;g2a08523534b_3_232"/>
          <p:cNvSpPr txBox="1"/>
          <p:nvPr/>
        </p:nvSpPr>
        <p:spPr>
          <a:xfrm>
            <a:off x="368400" y="689565"/>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Embedded Software</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20" name="Google Shape;620;g2a08523534b_3_232"/>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1" name="Google Shape;621;g2a08523534b_3_23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622" name="Google Shape;622;g2a08523534b_3_232"/>
          <p:cNvSpPr txBox="1"/>
          <p:nvPr/>
        </p:nvSpPr>
        <p:spPr>
          <a:xfrm>
            <a:off x="368400" y="2117240"/>
            <a:ext cx="9601200" cy="43713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00000"/>
              </a:lnSpc>
              <a:spcBef>
                <a:spcPts val="0"/>
              </a:spcBef>
              <a:spcAft>
                <a:spcPts val="0"/>
              </a:spcAft>
              <a:buClr>
                <a:srgbClr val="888888"/>
              </a:buClr>
              <a:buSzPts val="2600"/>
              <a:buChar char="●"/>
            </a:pPr>
            <a:r>
              <a:rPr b="1" lang="en-US" sz="2600">
                <a:solidFill>
                  <a:srgbClr val="888888"/>
                </a:solidFill>
              </a:rPr>
              <a:t>Low-level Software</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Hardware Abstraction Layer (HAL)</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Real-time Operating System (RTOS)</a:t>
            </a:r>
            <a:endParaRPr b="1" sz="2600">
              <a:solidFill>
                <a:srgbClr val="888888"/>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Peripherals</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CAN</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SPI</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UART</a:t>
            </a:r>
            <a:endParaRPr b="1" sz="2600">
              <a:solidFill>
                <a:schemeClr val="lt1"/>
              </a:solidFill>
            </a:endParaRPr>
          </a:p>
          <a:p>
            <a:pPr indent="-393700" lvl="0" marL="457200" rtl="0" algn="l">
              <a:spcBef>
                <a:spcPts val="0"/>
              </a:spcBef>
              <a:spcAft>
                <a:spcPts val="0"/>
              </a:spcAft>
              <a:buClr>
                <a:srgbClr val="888888"/>
              </a:buClr>
              <a:buSzPts val="2600"/>
              <a:buChar char="●"/>
            </a:pPr>
            <a:r>
              <a:rPr b="1" lang="en-US" sz="2600">
                <a:solidFill>
                  <a:srgbClr val="888888"/>
                </a:solidFill>
              </a:rPr>
              <a:t>Sensor Fusion</a:t>
            </a:r>
            <a:endParaRPr b="1" sz="2600">
              <a:solidFill>
                <a:srgbClr val="888888"/>
              </a:solidFill>
            </a:endParaRPr>
          </a:p>
          <a:p>
            <a:pPr indent="-393700" lvl="1" marL="914400" rtl="0" algn="l">
              <a:spcBef>
                <a:spcPts val="0"/>
              </a:spcBef>
              <a:spcAft>
                <a:spcPts val="0"/>
              </a:spcAft>
              <a:buClr>
                <a:srgbClr val="888888"/>
              </a:buClr>
              <a:buSzPts val="2600"/>
              <a:buChar char="○"/>
            </a:pPr>
            <a:r>
              <a:rPr b="1" lang="en-US" sz="2600">
                <a:solidFill>
                  <a:srgbClr val="888888"/>
                </a:solidFill>
              </a:rPr>
              <a:t>The Mahony Filter</a:t>
            </a:r>
            <a:endParaRPr b="1" sz="2600">
              <a:solidFill>
                <a:srgbClr val="888888"/>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6276a3aabc_4_94"/>
          <p:cNvSpPr txBox="1"/>
          <p:nvPr>
            <p:ph idx="1" type="body"/>
          </p:nvPr>
        </p:nvSpPr>
        <p:spPr>
          <a:xfrm>
            <a:off x="376800" y="980325"/>
            <a:ext cx="11358600" cy="533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Peripherals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0" lvl="0" marL="0" rtl="0" algn="l">
              <a:lnSpc>
                <a:spcPct val="150000"/>
              </a:lnSpc>
              <a:spcBef>
                <a:spcPts val="0"/>
              </a:spcBef>
              <a:spcAft>
                <a:spcPts val="0"/>
              </a:spcAft>
              <a:buNone/>
            </a:pPr>
            <a:r>
              <a:rPr b="1" lang="en-US" sz="2000">
                <a:solidFill>
                  <a:srgbClr val="15264B"/>
                </a:solidFill>
                <a:latin typeface="Arial"/>
                <a:ea typeface="Arial"/>
                <a:cs typeface="Arial"/>
                <a:sym typeface="Arial"/>
              </a:rPr>
              <a:t>CAN (Controller Area Network)</a:t>
            </a:r>
            <a:endParaRPr/>
          </a:p>
          <a:p>
            <a:pPr indent="-342900" lvl="0" marL="457200" rtl="0" algn="l">
              <a:lnSpc>
                <a:spcPct val="115000"/>
              </a:lnSpc>
              <a:spcBef>
                <a:spcPts val="0"/>
              </a:spcBef>
              <a:spcAft>
                <a:spcPts val="0"/>
              </a:spcAft>
              <a:buSzPts val="1800"/>
              <a:buFont typeface="Helvetica Neue"/>
              <a:buChar char="•"/>
            </a:pPr>
            <a:r>
              <a:rPr lang="en-US" sz="1800">
                <a:latin typeface="Helvetica Neue"/>
                <a:ea typeface="Helvetica Neue"/>
                <a:cs typeface="Helvetica Neue"/>
                <a:sym typeface="Helvetica Neue"/>
              </a:rPr>
              <a:t>Protocol for communicating with all of our motors.</a:t>
            </a:r>
            <a:endParaRPr sz="1800">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Font typeface="Helvetica Neue"/>
              <a:buChar char="•"/>
            </a:pPr>
            <a:r>
              <a:rPr lang="en-US" sz="1800">
                <a:latin typeface="Helvetica Neue"/>
                <a:ea typeface="Helvetica Neue"/>
                <a:cs typeface="Helvetica Neue"/>
                <a:sym typeface="Helvetica Neue"/>
              </a:rPr>
              <a:t>Allows each device to communicate with each other without the need of a central hub. </a:t>
            </a:r>
            <a:endParaRPr sz="1800">
              <a:latin typeface="Helvetica Neue"/>
              <a:ea typeface="Helvetica Neue"/>
              <a:cs typeface="Helvetica Neue"/>
              <a:sym typeface="Helvetica Neue"/>
            </a:endParaRPr>
          </a:p>
          <a:p>
            <a:pPr indent="-342900" lvl="0" marL="457200" rtl="0" algn="l">
              <a:lnSpc>
                <a:spcPct val="115000"/>
              </a:lnSpc>
              <a:spcBef>
                <a:spcPts val="0"/>
              </a:spcBef>
              <a:spcAft>
                <a:spcPts val="0"/>
              </a:spcAft>
              <a:buSzPts val="1800"/>
              <a:buFont typeface="Helvetica Neue"/>
              <a:buChar char="•"/>
            </a:pPr>
            <a:r>
              <a:rPr lang="en-US" sz="1800">
                <a:latin typeface="Helvetica Neue"/>
                <a:ea typeface="Helvetica Neue"/>
                <a:cs typeface="Helvetica Neue"/>
                <a:sym typeface="Helvetica Neue"/>
              </a:rPr>
              <a:t>When the microcontroller transmits a message, all devices receives the same message but only responds if the identifier attached to the message matches its own. </a:t>
            </a:r>
            <a:endParaRPr sz="1800">
              <a:latin typeface="Helvetica Neue"/>
              <a:ea typeface="Helvetica Neue"/>
              <a:cs typeface="Helvetica Neue"/>
              <a:sym typeface="Helvetica Neue"/>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628" name="Google Shape;628;g26276a3aabc_4_9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29" name="Google Shape;629;g26276a3aabc_4_9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630" name="Google Shape;630;g26276a3aabc_4_9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631" name="Google Shape;631;g26276a3aabc_4_9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32" name="Google Shape;632;g26276a3aabc_4_9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Embedded Software</a:t>
            </a:r>
            <a:endParaRPr b="0" i="0" sz="2400" u="none" cap="none" strike="noStrike">
              <a:solidFill>
                <a:schemeClr val="lt1"/>
              </a:solidFill>
              <a:latin typeface="Arial"/>
              <a:ea typeface="Arial"/>
              <a:cs typeface="Arial"/>
              <a:sym typeface="Arial"/>
            </a:endParaRPr>
          </a:p>
        </p:txBody>
      </p:sp>
      <p:sp>
        <p:nvSpPr>
          <p:cNvPr id="633" name="Google Shape;633;g26276a3aabc_4_9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634" name="Google Shape;634;g26276a3aabc_4_94"/>
          <p:cNvPicPr preferRelativeResize="0"/>
          <p:nvPr/>
        </p:nvPicPr>
        <p:blipFill>
          <a:blip r:embed="rId4">
            <a:alphaModFix/>
          </a:blip>
          <a:stretch>
            <a:fillRect/>
          </a:stretch>
        </p:blipFill>
        <p:spPr>
          <a:xfrm>
            <a:off x="1748450" y="4012875"/>
            <a:ext cx="8166802" cy="1181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a15a08a994_2_10"/>
          <p:cNvSpPr txBox="1"/>
          <p:nvPr>
            <p:ph idx="1" type="body"/>
          </p:nvPr>
        </p:nvSpPr>
        <p:spPr>
          <a:xfrm>
            <a:off x="376800" y="980325"/>
            <a:ext cx="11358600" cy="533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Peripherals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50000"/>
              </a:lnSpc>
              <a:spcBef>
                <a:spcPts val="0"/>
              </a:spcBef>
              <a:spcAft>
                <a:spcPts val="0"/>
              </a:spcAft>
              <a:buSzPts val="3000"/>
              <a:buNone/>
            </a:pPr>
            <a:r>
              <a:rPr b="1" lang="en-US" sz="2000">
                <a:solidFill>
                  <a:srgbClr val="15264B"/>
                </a:solidFill>
                <a:latin typeface="Arial"/>
                <a:ea typeface="Arial"/>
                <a:cs typeface="Arial"/>
                <a:sym typeface="Arial"/>
              </a:rPr>
              <a:t>SPI (Serial Peripheral Interface)</a:t>
            </a:r>
            <a:endParaRPr b="1" sz="2000">
              <a:solidFill>
                <a:srgbClr val="15264B"/>
              </a:solidFil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P</a:t>
            </a:r>
            <a:r>
              <a:rPr lang="en-US" sz="1800">
                <a:latin typeface="Arial"/>
                <a:ea typeface="Arial"/>
                <a:cs typeface="Arial"/>
                <a:sym typeface="Arial"/>
              </a:rPr>
              <a:t>rotocol for communicating with the IMU</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A high speed full-duplex communication protocol, which is important for the IMU as we need real-time data for pose estimation.</a:t>
            </a:r>
            <a:endParaRPr sz="1800">
              <a:latin typeface="Helvetica Neue"/>
              <a:ea typeface="Helvetica Neue"/>
              <a:cs typeface="Helvetica Neue"/>
              <a:sym typeface="Helvetica Neue"/>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640" name="Google Shape;640;g2a15a08a994_2_1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41" name="Google Shape;641;g2a15a08a994_2_1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642" name="Google Shape;642;g2a15a08a994_2_1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643" name="Google Shape;643;g2a15a08a994_2_1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44" name="Google Shape;644;g2a15a08a994_2_1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Embedded Software</a:t>
            </a:r>
            <a:endParaRPr b="0" i="0" sz="2400" u="none" cap="none" strike="noStrike">
              <a:solidFill>
                <a:schemeClr val="lt1"/>
              </a:solidFill>
              <a:latin typeface="Arial"/>
              <a:ea typeface="Arial"/>
              <a:cs typeface="Arial"/>
              <a:sym typeface="Arial"/>
            </a:endParaRPr>
          </a:p>
        </p:txBody>
      </p:sp>
      <p:sp>
        <p:nvSpPr>
          <p:cNvPr id="645" name="Google Shape;645;g2a15a08a994_2_1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646" name="Google Shape;646;g2a15a08a994_2_10"/>
          <p:cNvPicPr preferRelativeResize="0"/>
          <p:nvPr/>
        </p:nvPicPr>
        <p:blipFill>
          <a:blip r:embed="rId4">
            <a:alphaModFix/>
          </a:blip>
          <a:stretch>
            <a:fillRect/>
          </a:stretch>
        </p:blipFill>
        <p:spPr>
          <a:xfrm>
            <a:off x="2785825" y="3742975"/>
            <a:ext cx="6540551" cy="16473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2a15a08a994_2_21"/>
          <p:cNvSpPr txBox="1"/>
          <p:nvPr>
            <p:ph idx="1" type="body"/>
          </p:nvPr>
        </p:nvSpPr>
        <p:spPr>
          <a:xfrm>
            <a:off x="376800" y="980325"/>
            <a:ext cx="6593100" cy="533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Peripherals</a:t>
            </a:r>
            <a:endParaRPr sz="1700">
              <a:latin typeface="Helvetica Neue"/>
              <a:ea typeface="Helvetica Neue"/>
              <a:cs typeface="Helvetica Neue"/>
              <a:sym typeface="Helvetica Neue"/>
            </a:endParaRPr>
          </a:p>
          <a:p>
            <a:pPr indent="0" lvl="0" marL="0" rtl="0" algn="l">
              <a:lnSpc>
                <a:spcPct val="100000"/>
              </a:lnSpc>
              <a:spcBef>
                <a:spcPts val="0"/>
              </a:spcBef>
              <a:spcAft>
                <a:spcPts val="0"/>
              </a:spcAft>
              <a:buSzPts val="3000"/>
              <a:buNone/>
            </a:pPr>
            <a:r>
              <a:t/>
            </a:r>
            <a:endParaRPr sz="1800">
              <a:latin typeface="Arial"/>
              <a:ea typeface="Arial"/>
              <a:cs typeface="Arial"/>
              <a:sym typeface="Arial"/>
            </a:endParaRPr>
          </a:p>
          <a:p>
            <a:pPr indent="0" lvl="0" marL="0" rtl="0" algn="l">
              <a:lnSpc>
                <a:spcPct val="115000"/>
              </a:lnSpc>
              <a:spcBef>
                <a:spcPts val="0"/>
              </a:spcBef>
              <a:spcAft>
                <a:spcPts val="0"/>
              </a:spcAft>
              <a:buSzPts val="3000"/>
              <a:buNone/>
            </a:pPr>
            <a:r>
              <a:rPr b="1" lang="en-US" sz="2000">
                <a:solidFill>
                  <a:srgbClr val="15264B"/>
                </a:solidFill>
                <a:latin typeface="Arial"/>
                <a:ea typeface="Arial"/>
                <a:cs typeface="Arial"/>
                <a:sym typeface="Arial"/>
              </a:rPr>
              <a:t>UART (Universal Asynchronous Receiver/Transmitter)</a:t>
            </a:r>
            <a:endParaRPr b="1" sz="2000">
              <a:solidFill>
                <a:srgbClr val="15264B"/>
              </a:solidFil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Two</a:t>
            </a:r>
            <a:r>
              <a:rPr lang="en-US" sz="1800">
                <a:latin typeface="Arial"/>
                <a:ea typeface="Arial"/>
                <a:cs typeface="Arial"/>
                <a:sym typeface="Arial"/>
              </a:rPr>
              <a:t> purposes: transmission from DBUS receiver and debugging.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The remote control signals received by the receiver are transmitted to the microcontroller through a DBUS protocol, which is essentially an inverted UART signal.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For debugging, we use UART to transmit messages to our screen </a:t>
            </a:r>
            <a:r>
              <a:rPr lang="en-US" sz="1800">
                <a:latin typeface="Arial"/>
                <a:ea typeface="Arial"/>
                <a:cs typeface="Arial"/>
                <a:sym typeface="Arial"/>
              </a:rPr>
              <a:t>through a serial port</a:t>
            </a:r>
            <a:r>
              <a:rPr lang="en-US" sz="1800">
                <a:latin typeface="Arial"/>
                <a:ea typeface="Arial"/>
                <a:cs typeface="Arial"/>
                <a:sym typeface="Arial"/>
              </a:rPr>
              <a:t>. </a:t>
            </a:r>
            <a:endParaRPr sz="1800">
              <a:latin typeface="Arial"/>
              <a:ea typeface="Arial"/>
              <a:cs typeface="Arial"/>
              <a:sym typeface="Arial"/>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652" name="Google Shape;652;g2a15a08a994_2_21"/>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53" name="Google Shape;653;g2a15a08a994_2_2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654" name="Google Shape;654;g2a15a08a994_2_21"/>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655" name="Google Shape;655;g2a15a08a994_2_2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56" name="Google Shape;656;g2a15a08a994_2_21"/>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Embedded Software</a:t>
            </a:r>
            <a:endParaRPr b="0" i="0" sz="2400" u="none" cap="none" strike="noStrike">
              <a:solidFill>
                <a:schemeClr val="lt1"/>
              </a:solidFill>
              <a:latin typeface="Arial"/>
              <a:ea typeface="Arial"/>
              <a:cs typeface="Arial"/>
              <a:sym typeface="Arial"/>
            </a:endParaRPr>
          </a:p>
        </p:txBody>
      </p:sp>
      <p:sp>
        <p:nvSpPr>
          <p:cNvPr id="657" name="Google Shape;657;g2a15a08a994_2_2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658" name="Google Shape;658;g2a15a08a994_2_21"/>
          <p:cNvPicPr preferRelativeResize="0"/>
          <p:nvPr/>
        </p:nvPicPr>
        <p:blipFill rotWithShape="1">
          <a:blip r:embed="rId4">
            <a:alphaModFix/>
          </a:blip>
          <a:srcRect b="0" l="12432" r="26803" t="0"/>
          <a:stretch/>
        </p:blipFill>
        <p:spPr>
          <a:xfrm>
            <a:off x="7380250" y="1220838"/>
            <a:ext cx="3934331" cy="48559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g2a08523534b_3_22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664" name="Google Shape;664;g2a08523534b_3_221"/>
          <p:cNvSpPr/>
          <p:nvPr/>
        </p:nvSpPr>
        <p:spPr>
          <a:xfrm>
            <a:off x="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665" name="Google Shape;665;g2a08523534b_3_221"/>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666" name="Google Shape;666;g2a08523534b_3_22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667" name="Google Shape;667;g2a08523534b_3_221"/>
          <p:cNvSpPr txBox="1"/>
          <p:nvPr/>
        </p:nvSpPr>
        <p:spPr>
          <a:xfrm>
            <a:off x="368400" y="689565"/>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Embedded Software</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8" name="Google Shape;668;g2a08523534b_3_221"/>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9" name="Google Shape;669;g2a08523534b_3_22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670" name="Google Shape;670;g2a08523534b_3_221"/>
          <p:cNvSpPr txBox="1"/>
          <p:nvPr/>
        </p:nvSpPr>
        <p:spPr>
          <a:xfrm>
            <a:off x="368400" y="2117240"/>
            <a:ext cx="9601200" cy="43713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00000"/>
              </a:lnSpc>
              <a:spcBef>
                <a:spcPts val="0"/>
              </a:spcBef>
              <a:spcAft>
                <a:spcPts val="0"/>
              </a:spcAft>
              <a:buClr>
                <a:srgbClr val="888888"/>
              </a:buClr>
              <a:buSzPts val="2600"/>
              <a:buChar char="●"/>
            </a:pPr>
            <a:r>
              <a:rPr b="1" lang="en-US" sz="2600">
                <a:solidFill>
                  <a:srgbClr val="888888"/>
                </a:solidFill>
              </a:rPr>
              <a:t>Low-level Software</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Hardware Abstraction Layer (HAL)</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Real-time Operating System (RTOS)</a:t>
            </a:r>
            <a:endParaRPr b="1" sz="2600">
              <a:solidFill>
                <a:srgbClr val="888888"/>
              </a:solidFill>
            </a:endParaRPr>
          </a:p>
          <a:p>
            <a:pPr indent="-393700" lvl="0" marL="457200" marR="0" rtl="0" algn="l">
              <a:lnSpc>
                <a:spcPct val="100000"/>
              </a:lnSpc>
              <a:spcBef>
                <a:spcPts val="0"/>
              </a:spcBef>
              <a:spcAft>
                <a:spcPts val="0"/>
              </a:spcAft>
              <a:buClr>
                <a:srgbClr val="888888"/>
              </a:buClr>
              <a:buSzPts val="2600"/>
              <a:buChar char="●"/>
            </a:pPr>
            <a:r>
              <a:rPr b="1" lang="en-US" sz="2600">
                <a:solidFill>
                  <a:srgbClr val="888888"/>
                </a:solidFill>
              </a:rPr>
              <a:t>Peripherals</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CAN</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SPI</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UART</a:t>
            </a:r>
            <a:endParaRPr b="1" sz="2600">
              <a:solidFill>
                <a:srgbClr val="888888"/>
              </a:solidFill>
            </a:endParaRPr>
          </a:p>
          <a:p>
            <a:pPr indent="-393700" lvl="0" marL="457200" rtl="0" algn="l">
              <a:spcBef>
                <a:spcPts val="0"/>
              </a:spcBef>
              <a:spcAft>
                <a:spcPts val="0"/>
              </a:spcAft>
              <a:buClr>
                <a:schemeClr val="lt1"/>
              </a:buClr>
              <a:buSzPts val="2600"/>
              <a:buChar char="●"/>
            </a:pPr>
            <a:r>
              <a:rPr b="1" lang="en-US" sz="2600">
                <a:solidFill>
                  <a:schemeClr val="lt1"/>
                </a:solidFill>
              </a:rPr>
              <a:t>Sensor Fusion</a:t>
            </a:r>
            <a:endParaRPr b="1" sz="2600">
              <a:solidFill>
                <a:schemeClr val="lt1"/>
              </a:solidFill>
            </a:endParaRPr>
          </a:p>
          <a:p>
            <a:pPr indent="-393700" lvl="1" marL="914400" rtl="0" algn="l">
              <a:spcBef>
                <a:spcPts val="0"/>
              </a:spcBef>
              <a:spcAft>
                <a:spcPts val="0"/>
              </a:spcAft>
              <a:buClr>
                <a:schemeClr val="lt1"/>
              </a:buClr>
              <a:buSzPts val="2600"/>
              <a:buChar char="○"/>
            </a:pPr>
            <a:r>
              <a:rPr b="1" lang="en-US" sz="2600">
                <a:solidFill>
                  <a:schemeClr val="lt1"/>
                </a:solidFill>
              </a:rPr>
              <a:t>The Mahony Filter</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g2a08523534b_3_77"/>
          <p:cNvPicPr preferRelativeResize="0"/>
          <p:nvPr/>
        </p:nvPicPr>
        <p:blipFill rotWithShape="1">
          <a:blip r:embed="rId3">
            <a:alphaModFix/>
          </a:blip>
          <a:srcRect b="9127" l="0" r="0" t="15870"/>
          <a:stretch/>
        </p:blipFill>
        <p:spPr>
          <a:xfrm>
            <a:off x="8400" y="0"/>
            <a:ext cx="12192000" cy="6857998"/>
          </a:xfrm>
          <a:prstGeom prst="rect">
            <a:avLst/>
          </a:prstGeom>
          <a:noFill/>
          <a:ln>
            <a:noFill/>
          </a:ln>
        </p:spPr>
      </p:pic>
      <p:sp>
        <p:nvSpPr>
          <p:cNvPr id="677" name="Google Shape;677;g2a08523534b_3_77"/>
          <p:cNvSpPr/>
          <p:nvPr/>
        </p:nvSpPr>
        <p:spPr>
          <a:xfrm>
            <a:off x="840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logo&#10;&#10;Description automatically generated" id="678" name="Google Shape;678;g2a08523534b_3_77"/>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679" name="Google Shape;679;g2a08523534b_3_77"/>
          <p:cNvSpPr txBox="1"/>
          <p:nvPr/>
        </p:nvSpPr>
        <p:spPr>
          <a:xfrm>
            <a:off x="376810" y="4645933"/>
            <a:ext cx="11177400" cy="95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US" sz="2400">
                <a:solidFill>
                  <a:schemeClr val="lt1"/>
                </a:solidFill>
              </a:rPr>
              <a:t>The Inertial Measurement Unit (IMU) consists of an </a:t>
            </a:r>
            <a:r>
              <a:rPr b="1" lang="en-US" sz="2400">
                <a:solidFill>
                  <a:srgbClr val="FF552E"/>
                </a:solidFill>
              </a:rPr>
              <a:t>accelerometer</a:t>
            </a:r>
            <a:r>
              <a:rPr b="1" lang="en-US" sz="2400">
                <a:solidFill>
                  <a:schemeClr val="lt1"/>
                </a:solidFill>
              </a:rPr>
              <a:t> and a </a:t>
            </a:r>
            <a:r>
              <a:rPr b="1" lang="en-US" sz="2400">
                <a:solidFill>
                  <a:srgbClr val="FF552E"/>
                </a:solidFill>
              </a:rPr>
              <a:t>gyroscope</a:t>
            </a:r>
            <a:endParaRPr b="1" i="0" sz="2400" u="none" cap="none" strike="noStrike">
              <a:solidFill>
                <a:srgbClr val="FF552E"/>
              </a:solidFill>
              <a:latin typeface="Arial"/>
              <a:ea typeface="Arial"/>
              <a:cs typeface="Arial"/>
              <a:sym typeface="Arial"/>
            </a:endParaRPr>
          </a:p>
        </p:txBody>
      </p:sp>
      <p:sp>
        <p:nvSpPr>
          <p:cNvPr id="680" name="Google Shape;680;g2a08523534b_3_7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681" name="Google Shape;681;g2a08523534b_3_7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a08523534b_3_63"/>
          <p:cNvSpPr txBox="1"/>
          <p:nvPr>
            <p:ph idx="1" type="body"/>
          </p:nvPr>
        </p:nvSpPr>
        <p:spPr>
          <a:xfrm>
            <a:off x="376800" y="980325"/>
            <a:ext cx="6294600" cy="533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Sensor Fusion</a:t>
            </a:r>
            <a:endParaRPr b="1" sz="2000">
              <a:solidFill>
                <a:srgbClr val="15264B"/>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000">
              <a:solidFill>
                <a:srgbClr val="15264B"/>
              </a:solidFill>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Accelerometer</a:t>
            </a:r>
            <a:endParaRPr/>
          </a:p>
          <a:p>
            <a:pPr indent="-336550" lvl="0" marL="457200" rtl="0" algn="l">
              <a:lnSpc>
                <a:spcPct val="115000"/>
              </a:lnSpc>
              <a:spcBef>
                <a:spcPts val="0"/>
              </a:spcBef>
              <a:spcAft>
                <a:spcPts val="0"/>
              </a:spcAft>
              <a:buSzPts val="1700"/>
              <a:buFont typeface="Arial"/>
              <a:buChar char="•"/>
            </a:pPr>
            <a:r>
              <a:rPr lang="en-US" sz="1700">
                <a:latin typeface="Arial"/>
                <a:ea typeface="Arial"/>
                <a:cs typeface="Arial"/>
                <a:sym typeface="Arial"/>
              </a:rPr>
              <a:t>The accelerometer measures </a:t>
            </a:r>
            <a:r>
              <a:rPr b="1" lang="en-US" sz="1700">
                <a:latin typeface="Arial"/>
                <a:ea typeface="Arial"/>
                <a:cs typeface="Arial"/>
                <a:sym typeface="Arial"/>
              </a:rPr>
              <a:t>linear acceleration</a:t>
            </a:r>
            <a:r>
              <a:rPr lang="en-US" sz="1700">
                <a:latin typeface="Arial"/>
                <a:ea typeface="Arial"/>
                <a:cs typeface="Arial"/>
                <a:sym typeface="Arial"/>
              </a:rPr>
              <a:t> in each axis. </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US" sz="1700">
                <a:latin typeface="Arial"/>
                <a:ea typeface="Arial"/>
                <a:cs typeface="Arial"/>
                <a:sym typeface="Arial"/>
              </a:rPr>
              <a:t>It measures the force of acceleration caused by gravity or by movement. </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US" sz="1700">
                <a:latin typeface="Arial"/>
                <a:ea typeface="Arial"/>
                <a:cs typeface="Arial"/>
                <a:sym typeface="Arial"/>
              </a:rPr>
              <a:t>When at rest, an accelerometer will measure the acceleration due to gravity.</a:t>
            </a:r>
            <a:endParaRPr sz="1700">
              <a:latin typeface="Helvetica Neue"/>
              <a:ea typeface="Helvetica Neue"/>
              <a:cs typeface="Helvetica Neue"/>
              <a:sym typeface="Helvetica Neue"/>
            </a:endParaRPr>
          </a:p>
          <a:p>
            <a:pPr indent="0" lvl="0" marL="0" rtl="0" algn="l">
              <a:lnSpc>
                <a:spcPct val="100000"/>
              </a:lnSpc>
              <a:spcBef>
                <a:spcPts val="0"/>
              </a:spcBef>
              <a:spcAft>
                <a:spcPts val="0"/>
              </a:spcAft>
              <a:buSzPts val="2000"/>
              <a:buNone/>
            </a:pPr>
            <a:r>
              <a:t/>
            </a:r>
            <a:endParaRPr sz="1800">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Gyroscope</a:t>
            </a:r>
            <a:endParaRPr b="1" sz="2000">
              <a:solidFill>
                <a:srgbClr val="15264B"/>
              </a:solidFill>
            </a:endParaRPr>
          </a:p>
          <a:p>
            <a:pPr indent="-336550" lvl="0" marL="457200" rtl="0" algn="l">
              <a:lnSpc>
                <a:spcPct val="115000"/>
              </a:lnSpc>
              <a:spcBef>
                <a:spcPts val="0"/>
              </a:spcBef>
              <a:spcAft>
                <a:spcPts val="0"/>
              </a:spcAft>
              <a:buSzPts val="1700"/>
              <a:buFont typeface="Arial"/>
              <a:buChar char="•"/>
            </a:pPr>
            <a:r>
              <a:rPr lang="en-US" sz="1700">
                <a:latin typeface="Arial"/>
                <a:ea typeface="Arial"/>
                <a:cs typeface="Arial"/>
                <a:sym typeface="Arial"/>
              </a:rPr>
              <a:t>The gyroscope measures </a:t>
            </a:r>
            <a:r>
              <a:rPr b="1" lang="en-US" sz="1700">
                <a:latin typeface="Arial"/>
                <a:ea typeface="Arial"/>
                <a:cs typeface="Arial"/>
                <a:sym typeface="Arial"/>
              </a:rPr>
              <a:t>angular rate</a:t>
            </a:r>
            <a:r>
              <a:rPr lang="en-US" sz="1700">
                <a:latin typeface="Arial"/>
                <a:ea typeface="Arial"/>
                <a:cs typeface="Arial"/>
                <a:sym typeface="Arial"/>
              </a:rPr>
              <a:t> around each axis.</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US" sz="1700">
                <a:latin typeface="Arial"/>
                <a:ea typeface="Arial"/>
                <a:cs typeface="Arial"/>
                <a:sym typeface="Arial"/>
              </a:rPr>
              <a:t>The</a:t>
            </a:r>
            <a:r>
              <a:rPr lang="en-US" sz="1700">
                <a:latin typeface="Arial"/>
                <a:ea typeface="Arial"/>
                <a:cs typeface="Arial"/>
                <a:sym typeface="Arial"/>
              </a:rPr>
              <a:t> sensor </a:t>
            </a:r>
            <a:r>
              <a:rPr lang="en-US" sz="1700">
                <a:latin typeface="Arial"/>
                <a:ea typeface="Arial"/>
                <a:cs typeface="Arial"/>
                <a:sym typeface="Arial"/>
              </a:rPr>
              <a:t>measure the rate of a rotation by de</a:t>
            </a:r>
            <a:r>
              <a:rPr lang="en-US" sz="1700">
                <a:latin typeface="Arial"/>
                <a:ea typeface="Arial"/>
                <a:cs typeface="Arial"/>
                <a:sym typeface="Arial"/>
              </a:rPr>
              <a:t>tecting a deviation from the initial orientation.</a:t>
            </a:r>
            <a:endParaRPr sz="1700">
              <a:latin typeface="Arial"/>
              <a:ea typeface="Arial"/>
              <a:cs typeface="Arial"/>
              <a:sym typeface="Arial"/>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687" name="Google Shape;687;g2a08523534b_3_6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688" name="Google Shape;688;g2a08523534b_3_6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689" name="Google Shape;689;g2a08523534b_3_6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690" name="Google Shape;690;g2a08523534b_3_6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691" name="Google Shape;691;g2a08523534b_3_63"/>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Embedded Software</a:t>
            </a:r>
            <a:endParaRPr b="0" i="0" sz="2400" u="none" cap="none" strike="noStrike">
              <a:solidFill>
                <a:schemeClr val="lt1"/>
              </a:solidFill>
              <a:latin typeface="Arial"/>
              <a:ea typeface="Arial"/>
              <a:cs typeface="Arial"/>
              <a:sym typeface="Arial"/>
            </a:endParaRPr>
          </a:p>
        </p:txBody>
      </p:sp>
      <p:sp>
        <p:nvSpPr>
          <p:cNvPr id="692" name="Google Shape;692;g2a08523534b_3_6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693" name="Google Shape;693;g2a08523534b_3_63"/>
          <p:cNvPicPr preferRelativeResize="0"/>
          <p:nvPr/>
        </p:nvPicPr>
        <p:blipFill>
          <a:blip r:embed="rId4">
            <a:alphaModFix/>
          </a:blip>
          <a:stretch>
            <a:fillRect/>
          </a:stretch>
        </p:blipFill>
        <p:spPr>
          <a:xfrm>
            <a:off x="7763175" y="1887900"/>
            <a:ext cx="3082200" cy="3082200"/>
          </a:xfrm>
          <a:prstGeom prst="rect">
            <a:avLst/>
          </a:prstGeom>
          <a:noFill/>
          <a:ln>
            <a:noFill/>
          </a:ln>
        </p:spPr>
      </p:pic>
      <p:cxnSp>
        <p:nvCxnSpPr>
          <p:cNvPr id="694" name="Google Shape;694;g2a08523534b_3_63"/>
          <p:cNvCxnSpPr/>
          <p:nvPr/>
        </p:nvCxnSpPr>
        <p:spPr>
          <a:xfrm flipH="1">
            <a:off x="7815450" y="3258025"/>
            <a:ext cx="1430100" cy="708900"/>
          </a:xfrm>
          <a:prstGeom prst="straightConnector1">
            <a:avLst/>
          </a:prstGeom>
          <a:noFill/>
          <a:ln cap="flat" cmpd="sng" w="28575">
            <a:solidFill>
              <a:srgbClr val="93C47D"/>
            </a:solidFill>
            <a:prstDash val="solid"/>
            <a:round/>
            <a:headEnd len="med" w="med" type="none"/>
            <a:tailEnd len="med" w="med" type="triangle"/>
          </a:ln>
        </p:spPr>
      </p:cxnSp>
      <p:cxnSp>
        <p:nvCxnSpPr>
          <p:cNvPr id="695" name="Google Shape;695;g2a08523534b_3_63"/>
          <p:cNvCxnSpPr/>
          <p:nvPr/>
        </p:nvCxnSpPr>
        <p:spPr>
          <a:xfrm>
            <a:off x="9245550" y="3264225"/>
            <a:ext cx="1063200" cy="1324500"/>
          </a:xfrm>
          <a:prstGeom prst="straightConnector1">
            <a:avLst/>
          </a:prstGeom>
          <a:noFill/>
          <a:ln cap="flat" cmpd="sng" w="28575">
            <a:solidFill>
              <a:srgbClr val="6D9EEB"/>
            </a:solidFill>
            <a:prstDash val="solid"/>
            <a:round/>
            <a:headEnd len="med" w="med" type="none"/>
            <a:tailEnd len="med" w="med" type="triangle"/>
          </a:ln>
        </p:spPr>
      </p:cxnSp>
      <p:cxnSp>
        <p:nvCxnSpPr>
          <p:cNvPr id="696" name="Google Shape;696;g2a08523534b_3_63"/>
          <p:cNvCxnSpPr/>
          <p:nvPr/>
        </p:nvCxnSpPr>
        <p:spPr>
          <a:xfrm rot="10800000">
            <a:off x="8679775" y="1796875"/>
            <a:ext cx="565800" cy="1448700"/>
          </a:xfrm>
          <a:prstGeom prst="straightConnector1">
            <a:avLst/>
          </a:prstGeom>
          <a:noFill/>
          <a:ln cap="flat" cmpd="sng" w="28575">
            <a:solidFill>
              <a:srgbClr val="E06666"/>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a08523534b_3_405"/>
          <p:cNvSpPr txBox="1"/>
          <p:nvPr/>
        </p:nvSpPr>
        <p:spPr>
          <a:xfrm>
            <a:off x="4548417" y="3123892"/>
            <a:ext cx="30951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129" name="Google Shape;129;g2a08523534b_3_405"/>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30" name="Google Shape;130;g2a08523534b_3_40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31" name="Google Shape;131;g2a08523534b_3_405"/>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32" name="Google Shape;132;g2a08523534b_3_40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33" name="Google Shape;133;g2a08523534b_3_40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System Block Diagram</a:t>
            </a:r>
            <a:endParaRPr b="0" i="0" sz="2400" u="none" cap="none" strike="noStrike">
              <a:solidFill>
                <a:schemeClr val="lt1"/>
              </a:solidFill>
              <a:latin typeface="Arial"/>
              <a:ea typeface="Arial"/>
              <a:cs typeface="Arial"/>
              <a:sym typeface="Arial"/>
            </a:endParaRPr>
          </a:p>
        </p:txBody>
      </p:sp>
      <p:sp>
        <p:nvSpPr>
          <p:cNvPr id="134" name="Google Shape;134;g2a08523534b_3_40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35" name="Google Shape;135;g2a08523534b_3_405"/>
          <p:cNvPicPr preferRelativeResize="0"/>
          <p:nvPr/>
        </p:nvPicPr>
        <p:blipFill>
          <a:blip r:embed="rId4">
            <a:alphaModFix/>
          </a:blip>
          <a:stretch>
            <a:fillRect/>
          </a:stretch>
        </p:blipFill>
        <p:spPr>
          <a:xfrm>
            <a:off x="2422237" y="1270224"/>
            <a:ext cx="7347471" cy="47571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g2a08523534b_3_392"/>
          <p:cNvPicPr preferRelativeResize="0"/>
          <p:nvPr/>
        </p:nvPicPr>
        <p:blipFill rotWithShape="1">
          <a:blip r:embed="rId3">
            <a:alphaModFix/>
          </a:blip>
          <a:srcRect b="6787" l="0" r="0" t="18216"/>
          <a:stretch/>
        </p:blipFill>
        <p:spPr>
          <a:xfrm>
            <a:off x="0" y="0"/>
            <a:ext cx="12192000" cy="6857998"/>
          </a:xfrm>
          <a:prstGeom prst="rect">
            <a:avLst/>
          </a:prstGeom>
          <a:noFill/>
          <a:ln>
            <a:noFill/>
          </a:ln>
        </p:spPr>
      </p:pic>
      <p:sp>
        <p:nvSpPr>
          <p:cNvPr id="702" name="Google Shape;702;g2a08523534b_3_392"/>
          <p:cNvSpPr/>
          <p:nvPr/>
        </p:nvSpPr>
        <p:spPr>
          <a:xfrm>
            <a:off x="6096000" y="0"/>
            <a:ext cx="6096000" cy="6858000"/>
          </a:xfrm>
          <a:prstGeom prst="rect">
            <a:avLst/>
          </a:prstGeom>
          <a:solidFill>
            <a:srgbClr val="13294B">
              <a:alpha val="8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 name="Google Shape;703;g2a08523534b_3_392"/>
          <p:cNvSpPr txBox="1"/>
          <p:nvPr/>
        </p:nvSpPr>
        <p:spPr>
          <a:xfrm>
            <a:off x="6686396" y="1763545"/>
            <a:ext cx="4867800" cy="3330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3000"/>
              <a:buFont typeface="Arial"/>
              <a:buNone/>
            </a:pPr>
            <a:r>
              <a:rPr b="1" lang="en-US" sz="2000">
                <a:solidFill>
                  <a:srgbClr val="FF552E"/>
                </a:solidFill>
              </a:rPr>
              <a:t>Why is sensor fusion necessary?</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Gyroscopes are prone to </a:t>
            </a:r>
            <a:r>
              <a:rPr b="1" lang="en-US" sz="1700">
                <a:solidFill>
                  <a:srgbClr val="FF552E"/>
                </a:solidFill>
              </a:rPr>
              <a:t>drift</a:t>
            </a:r>
            <a:r>
              <a:rPr lang="en-US" sz="1700">
                <a:solidFill>
                  <a:schemeClr val="lt1"/>
                </a:solidFill>
              </a:rPr>
              <a:t> due to error accumulated over time.</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Accelerometer measurements contain </a:t>
            </a:r>
            <a:r>
              <a:rPr b="1" lang="en-US" sz="1700">
                <a:solidFill>
                  <a:srgbClr val="FF552E"/>
                </a:solidFill>
              </a:rPr>
              <a:t>high frequency noise</a:t>
            </a:r>
            <a:endParaRPr b="1" sz="1700">
              <a:solidFill>
                <a:srgbClr val="FF552E"/>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We can combine the high-frequency, short-term accuracy of the gyroscope with the low-frequency, long-term stability of the accelerometer.</a:t>
            </a:r>
            <a:endParaRPr sz="17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descr="A close up of a logo&#10;&#10;Description automatically generated" id="704" name="Google Shape;704;g2a08523534b_3_392"/>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705" name="Google Shape;705;g2a08523534b_3_39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706" name="Google Shape;706;g2a08523534b_3_39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2a08523534b_3_105"/>
          <p:cNvSpPr txBox="1"/>
          <p:nvPr>
            <p:ph idx="1" type="body"/>
          </p:nvPr>
        </p:nvSpPr>
        <p:spPr>
          <a:xfrm>
            <a:off x="376800" y="980325"/>
            <a:ext cx="11432400" cy="1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3000"/>
              <a:buNone/>
            </a:pPr>
            <a:r>
              <a:rPr b="1" lang="en-US" sz="2600">
                <a:solidFill>
                  <a:srgbClr val="E84B36"/>
                </a:solidFill>
                <a:latin typeface="Arial"/>
                <a:ea typeface="Arial"/>
                <a:cs typeface="Arial"/>
                <a:sym typeface="Arial"/>
              </a:rPr>
              <a:t>Sensor Fusion</a:t>
            </a:r>
            <a:endParaRPr b="1" sz="2000">
              <a:solidFill>
                <a:srgbClr val="15264B"/>
              </a:solidFill>
              <a:latin typeface="Arial"/>
              <a:ea typeface="Arial"/>
              <a:cs typeface="Arial"/>
              <a:sym typeface="Arial"/>
            </a:endParaRPr>
          </a:p>
          <a:p>
            <a:pPr indent="0" lvl="0" marL="0" rtl="0" algn="l">
              <a:lnSpc>
                <a:spcPct val="150000"/>
              </a:lnSpc>
              <a:spcBef>
                <a:spcPts val="0"/>
              </a:spcBef>
              <a:spcAft>
                <a:spcPts val="0"/>
              </a:spcAft>
              <a:buSzPts val="3000"/>
              <a:buNone/>
            </a:pPr>
            <a:r>
              <a:rPr b="1" lang="en-US" sz="2000">
                <a:solidFill>
                  <a:srgbClr val="15264B"/>
                </a:solidFill>
                <a:latin typeface="Arial"/>
                <a:ea typeface="Arial"/>
                <a:cs typeface="Arial"/>
                <a:sym typeface="Arial"/>
              </a:rPr>
              <a:t>The Mahony Filter</a:t>
            </a:r>
            <a:endParaRPr/>
          </a:p>
          <a:p>
            <a:pPr indent="0" lvl="0" marL="0" rtl="0" algn="l">
              <a:lnSpc>
                <a:spcPct val="115000"/>
              </a:lnSpc>
              <a:spcBef>
                <a:spcPts val="0"/>
              </a:spcBef>
              <a:spcAft>
                <a:spcPts val="0"/>
              </a:spcAft>
              <a:buSzPts val="1100"/>
              <a:buNone/>
            </a:pPr>
            <a:r>
              <a:rPr b="1" lang="en-US" sz="1700">
                <a:latin typeface="Arial"/>
                <a:ea typeface="Arial"/>
                <a:cs typeface="Arial"/>
                <a:sym typeface="Arial"/>
              </a:rPr>
              <a:t>Step 1</a:t>
            </a:r>
            <a:r>
              <a:rPr b="1" lang="en-US" sz="1700">
                <a:latin typeface="Arial"/>
                <a:ea typeface="Arial"/>
                <a:cs typeface="Arial"/>
                <a:sym typeface="Arial"/>
              </a:rPr>
              <a:t>:</a:t>
            </a:r>
            <a:r>
              <a:rPr lang="en-US" sz="1700">
                <a:latin typeface="Arial"/>
                <a:ea typeface="Arial"/>
                <a:cs typeface="Arial"/>
                <a:sym typeface="Arial"/>
              </a:rPr>
              <a:t> Obtain sensor measurements</a:t>
            </a:r>
            <a:endParaRPr sz="1700">
              <a:latin typeface="Arial"/>
              <a:ea typeface="Arial"/>
              <a:cs typeface="Arial"/>
              <a:sym typeface="Arial"/>
            </a:endParaRPr>
          </a:p>
          <a:p>
            <a:pPr indent="0" lvl="0" marL="0" rtl="0" algn="l">
              <a:lnSpc>
                <a:spcPct val="100000"/>
              </a:lnSpc>
              <a:spcBef>
                <a:spcPts val="1200"/>
              </a:spcBef>
              <a:spcAft>
                <a:spcPts val="0"/>
              </a:spcAft>
              <a:buSzPts val="3000"/>
              <a:buNone/>
            </a:pPr>
            <a:r>
              <a:t/>
            </a:r>
            <a:endParaRPr sz="1700">
              <a:latin typeface="Arial"/>
              <a:ea typeface="Arial"/>
              <a:cs typeface="Arial"/>
              <a:sym typeface="Arial"/>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712" name="Google Shape;712;g2a08523534b_3_105"/>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13" name="Google Shape;713;g2a08523534b_3_10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714" name="Google Shape;714;g2a08523534b_3_105"/>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715" name="Google Shape;715;g2a08523534b_3_10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16" name="Google Shape;716;g2a08523534b_3_10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Embedded Software</a:t>
            </a:r>
            <a:endParaRPr b="0" i="0" sz="2400" u="none" cap="none" strike="noStrike">
              <a:solidFill>
                <a:schemeClr val="lt1"/>
              </a:solidFill>
              <a:latin typeface="Arial"/>
              <a:ea typeface="Arial"/>
              <a:cs typeface="Arial"/>
              <a:sym typeface="Arial"/>
            </a:endParaRPr>
          </a:p>
        </p:txBody>
      </p:sp>
      <p:sp>
        <p:nvSpPr>
          <p:cNvPr id="717" name="Google Shape;717;g2a08523534b_3_10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718" name="Google Shape;718;g2a08523534b_3_105"/>
          <p:cNvPicPr preferRelativeResize="0"/>
          <p:nvPr/>
        </p:nvPicPr>
        <p:blipFill>
          <a:blip r:embed="rId4">
            <a:alphaModFix/>
          </a:blip>
          <a:stretch>
            <a:fillRect/>
          </a:stretch>
        </p:blipFill>
        <p:spPr>
          <a:xfrm>
            <a:off x="682474" y="2770425"/>
            <a:ext cx="374150" cy="329250"/>
          </a:xfrm>
          <a:prstGeom prst="rect">
            <a:avLst/>
          </a:prstGeom>
          <a:noFill/>
          <a:ln>
            <a:noFill/>
          </a:ln>
        </p:spPr>
      </p:pic>
      <p:pic>
        <p:nvPicPr>
          <p:cNvPr id="719" name="Google Shape;719;g2a08523534b_3_105"/>
          <p:cNvPicPr preferRelativeResize="0"/>
          <p:nvPr/>
        </p:nvPicPr>
        <p:blipFill>
          <a:blip r:embed="rId5">
            <a:alphaModFix/>
          </a:blip>
          <a:stretch>
            <a:fillRect/>
          </a:stretch>
        </p:blipFill>
        <p:spPr>
          <a:xfrm>
            <a:off x="682475" y="3209912"/>
            <a:ext cx="374150" cy="345369"/>
          </a:xfrm>
          <a:prstGeom prst="rect">
            <a:avLst/>
          </a:prstGeom>
          <a:noFill/>
          <a:ln>
            <a:noFill/>
          </a:ln>
        </p:spPr>
      </p:pic>
      <p:pic>
        <p:nvPicPr>
          <p:cNvPr id="720" name="Google Shape;720;g2a08523534b_3_105"/>
          <p:cNvPicPr preferRelativeResize="0"/>
          <p:nvPr/>
        </p:nvPicPr>
        <p:blipFill>
          <a:blip r:embed="rId6">
            <a:alphaModFix/>
          </a:blip>
          <a:stretch>
            <a:fillRect/>
          </a:stretch>
        </p:blipFill>
        <p:spPr>
          <a:xfrm>
            <a:off x="682466" y="3758338"/>
            <a:ext cx="374150" cy="345369"/>
          </a:xfrm>
          <a:prstGeom prst="rect">
            <a:avLst/>
          </a:prstGeom>
          <a:noFill/>
          <a:ln>
            <a:noFill/>
          </a:ln>
        </p:spPr>
      </p:pic>
      <p:sp>
        <p:nvSpPr>
          <p:cNvPr id="721" name="Google Shape;721;g2a08523534b_3_105"/>
          <p:cNvSpPr txBox="1"/>
          <p:nvPr/>
        </p:nvSpPr>
        <p:spPr>
          <a:xfrm>
            <a:off x="1018200" y="2677650"/>
            <a:ext cx="34797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  gyroscope measurements</a:t>
            </a:r>
            <a:endParaRPr sz="1700">
              <a:solidFill>
                <a:schemeClr val="dk1"/>
              </a:solidFill>
              <a:latin typeface="Calibri"/>
              <a:ea typeface="Calibri"/>
              <a:cs typeface="Calibri"/>
              <a:sym typeface="Calibri"/>
            </a:endParaRPr>
          </a:p>
        </p:txBody>
      </p:sp>
      <p:sp>
        <p:nvSpPr>
          <p:cNvPr id="722" name="Google Shape;722;g2a08523534b_3_105"/>
          <p:cNvSpPr txBox="1"/>
          <p:nvPr/>
        </p:nvSpPr>
        <p:spPr>
          <a:xfrm>
            <a:off x="1018200" y="3171588"/>
            <a:ext cx="34797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  accelerometer measurements</a:t>
            </a:r>
            <a:endParaRPr sz="1700">
              <a:solidFill>
                <a:schemeClr val="dk1"/>
              </a:solidFill>
              <a:latin typeface="Calibri"/>
              <a:ea typeface="Calibri"/>
              <a:cs typeface="Calibri"/>
              <a:sym typeface="Calibri"/>
            </a:endParaRPr>
          </a:p>
        </p:txBody>
      </p:sp>
      <p:sp>
        <p:nvSpPr>
          <p:cNvPr id="723" name="Google Shape;723;g2a08523534b_3_105"/>
          <p:cNvSpPr txBox="1"/>
          <p:nvPr/>
        </p:nvSpPr>
        <p:spPr>
          <a:xfrm>
            <a:off x="1018200" y="3665538"/>
            <a:ext cx="41655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  normalized accelerometer measurements</a:t>
            </a:r>
            <a:endParaRPr sz="1700">
              <a:solidFill>
                <a:schemeClr val="dk1"/>
              </a:solidFill>
              <a:latin typeface="Calibri"/>
              <a:ea typeface="Calibri"/>
              <a:cs typeface="Calibri"/>
              <a:sym typeface="Calibri"/>
            </a:endParaRPr>
          </a:p>
        </p:txBody>
      </p:sp>
      <p:sp>
        <p:nvSpPr>
          <p:cNvPr id="724" name="Google Shape;724;g2a08523534b_3_105"/>
          <p:cNvSpPr txBox="1"/>
          <p:nvPr/>
        </p:nvSpPr>
        <p:spPr>
          <a:xfrm>
            <a:off x="10004100" y="5922300"/>
            <a:ext cx="21879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R. Mahony, 2008</a:t>
            </a:r>
            <a:endParaRPr sz="1700">
              <a:solidFill>
                <a:schemeClr val="dk1"/>
              </a:solidFill>
              <a:latin typeface="Calibri"/>
              <a:ea typeface="Calibri"/>
              <a:cs typeface="Calibri"/>
              <a:sym typeface="Calibri"/>
            </a:endParaRPr>
          </a:p>
        </p:txBody>
      </p:sp>
      <p:sp>
        <p:nvSpPr>
          <p:cNvPr id="725" name="Google Shape;725;g2a08523534b_3_105"/>
          <p:cNvSpPr txBox="1"/>
          <p:nvPr/>
        </p:nvSpPr>
        <p:spPr>
          <a:xfrm>
            <a:off x="6174075" y="1853025"/>
            <a:ext cx="5380200" cy="4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700">
                <a:solidFill>
                  <a:schemeClr val="dk1"/>
                </a:solidFill>
              </a:rPr>
              <a:t>Step 2:</a:t>
            </a:r>
            <a:r>
              <a:rPr lang="en-US" sz="1700">
                <a:solidFill>
                  <a:schemeClr val="dk1"/>
                </a:solidFill>
              </a:rPr>
              <a:t> Orientation error using accelerometer and estimated gyroscope measurements</a:t>
            </a:r>
            <a:endParaRPr sz="1700">
              <a:solidFill>
                <a:schemeClr val="dk1"/>
              </a:solidFill>
            </a:endParaRPr>
          </a:p>
          <a:p>
            <a:pPr indent="0" lvl="0" marL="0" rtl="0" algn="l">
              <a:spcBef>
                <a:spcPts val="1200"/>
              </a:spcBef>
              <a:spcAft>
                <a:spcPts val="0"/>
              </a:spcAft>
              <a:buNone/>
            </a:pPr>
            <a:r>
              <a:t/>
            </a:r>
            <a:endParaRPr sz="2800">
              <a:solidFill>
                <a:schemeClr val="dk1"/>
              </a:solidFill>
              <a:latin typeface="Calibri"/>
              <a:ea typeface="Calibri"/>
              <a:cs typeface="Calibri"/>
              <a:sym typeface="Calibri"/>
            </a:endParaRPr>
          </a:p>
        </p:txBody>
      </p:sp>
      <p:pic>
        <p:nvPicPr>
          <p:cNvPr id="726" name="Google Shape;726;g2a08523534b_3_105"/>
          <p:cNvPicPr preferRelativeResize="0"/>
          <p:nvPr/>
        </p:nvPicPr>
        <p:blipFill>
          <a:blip r:embed="rId7">
            <a:alphaModFix/>
          </a:blip>
          <a:stretch>
            <a:fillRect/>
          </a:stretch>
        </p:blipFill>
        <p:spPr>
          <a:xfrm>
            <a:off x="6806663" y="2746162"/>
            <a:ext cx="3425924" cy="902824"/>
          </a:xfrm>
          <a:prstGeom prst="rect">
            <a:avLst/>
          </a:prstGeom>
          <a:noFill/>
          <a:ln>
            <a:noFill/>
          </a:ln>
        </p:spPr>
      </p:pic>
      <p:pic>
        <p:nvPicPr>
          <p:cNvPr id="727" name="Google Shape;727;g2a08523534b_3_105"/>
          <p:cNvPicPr preferRelativeResize="0"/>
          <p:nvPr/>
        </p:nvPicPr>
        <p:blipFill>
          <a:blip r:embed="rId8">
            <a:alphaModFix/>
          </a:blip>
          <a:stretch>
            <a:fillRect/>
          </a:stretch>
        </p:blipFill>
        <p:spPr>
          <a:xfrm>
            <a:off x="7238849" y="3949773"/>
            <a:ext cx="2561600" cy="302840"/>
          </a:xfrm>
          <a:prstGeom prst="rect">
            <a:avLst/>
          </a:prstGeom>
          <a:noFill/>
          <a:ln>
            <a:noFill/>
          </a:ln>
        </p:spPr>
      </p:pic>
      <p:pic>
        <p:nvPicPr>
          <p:cNvPr id="728" name="Google Shape;728;g2a08523534b_3_105"/>
          <p:cNvPicPr preferRelativeResize="0"/>
          <p:nvPr/>
        </p:nvPicPr>
        <p:blipFill>
          <a:blip r:embed="rId9">
            <a:alphaModFix/>
          </a:blip>
          <a:stretch>
            <a:fillRect/>
          </a:stretch>
        </p:blipFill>
        <p:spPr>
          <a:xfrm>
            <a:off x="7390136" y="4553425"/>
            <a:ext cx="2259018" cy="302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2a08523534b_3_139"/>
          <p:cNvSpPr txBox="1"/>
          <p:nvPr>
            <p:ph idx="1" type="body"/>
          </p:nvPr>
        </p:nvSpPr>
        <p:spPr>
          <a:xfrm>
            <a:off x="376800" y="980325"/>
            <a:ext cx="11432400" cy="1408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3000"/>
              <a:buNone/>
            </a:pPr>
            <a:r>
              <a:rPr b="1" lang="en-US" sz="2600">
                <a:solidFill>
                  <a:srgbClr val="E84B36"/>
                </a:solidFill>
                <a:latin typeface="Arial"/>
                <a:ea typeface="Arial"/>
                <a:cs typeface="Arial"/>
                <a:sym typeface="Arial"/>
              </a:rPr>
              <a:t>Sensor Fusion</a:t>
            </a:r>
            <a:endParaRPr b="1" sz="2000">
              <a:solidFill>
                <a:srgbClr val="15264B"/>
              </a:solidFill>
              <a:latin typeface="Arial"/>
              <a:ea typeface="Arial"/>
              <a:cs typeface="Arial"/>
              <a:sym typeface="Arial"/>
            </a:endParaRPr>
          </a:p>
          <a:p>
            <a:pPr indent="0" lvl="0" marL="0" rtl="0" algn="l">
              <a:lnSpc>
                <a:spcPct val="150000"/>
              </a:lnSpc>
              <a:spcBef>
                <a:spcPts val="0"/>
              </a:spcBef>
              <a:spcAft>
                <a:spcPts val="0"/>
              </a:spcAft>
              <a:buSzPts val="3000"/>
              <a:buNone/>
            </a:pPr>
            <a:r>
              <a:rPr b="1" lang="en-US" sz="2000">
                <a:solidFill>
                  <a:srgbClr val="15264B"/>
                </a:solidFill>
                <a:latin typeface="Arial"/>
                <a:ea typeface="Arial"/>
                <a:cs typeface="Arial"/>
                <a:sym typeface="Arial"/>
              </a:rPr>
              <a:t>The Mahony Filter</a:t>
            </a:r>
            <a:endParaRPr/>
          </a:p>
          <a:p>
            <a:pPr indent="0" lvl="0" marL="0" rtl="0" algn="l">
              <a:lnSpc>
                <a:spcPct val="115000"/>
              </a:lnSpc>
              <a:spcBef>
                <a:spcPts val="0"/>
              </a:spcBef>
              <a:spcAft>
                <a:spcPts val="0"/>
              </a:spcAft>
              <a:buSzPts val="1100"/>
              <a:buNone/>
            </a:pPr>
            <a:r>
              <a:rPr b="1" lang="en-US" sz="1700">
                <a:latin typeface="Arial"/>
                <a:ea typeface="Arial"/>
                <a:cs typeface="Arial"/>
                <a:sym typeface="Arial"/>
              </a:rPr>
              <a:t>Step 3:</a:t>
            </a:r>
            <a:r>
              <a:rPr lang="en-US" sz="1700">
                <a:latin typeface="Arial"/>
                <a:ea typeface="Arial"/>
                <a:cs typeface="Arial"/>
                <a:sym typeface="Arial"/>
              </a:rPr>
              <a:t> Update gyro measurements using PI controller (Fusion)</a:t>
            </a:r>
            <a:endParaRPr sz="1700">
              <a:latin typeface="Arial"/>
              <a:ea typeface="Arial"/>
              <a:cs typeface="Arial"/>
              <a:sym typeface="Arial"/>
            </a:endParaRPr>
          </a:p>
          <a:p>
            <a:pPr indent="0" lvl="0" marL="0" rtl="0" algn="l">
              <a:lnSpc>
                <a:spcPct val="100000"/>
              </a:lnSpc>
              <a:spcBef>
                <a:spcPts val="1200"/>
              </a:spcBef>
              <a:spcAft>
                <a:spcPts val="0"/>
              </a:spcAft>
              <a:buSzPts val="3000"/>
              <a:buNone/>
            </a:pPr>
            <a:r>
              <a:t/>
            </a:r>
            <a:endParaRPr sz="1700">
              <a:latin typeface="Arial"/>
              <a:ea typeface="Arial"/>
              <a:cs typeface="Arial"/>
              <a:sym typeface="Arial"/>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734" name="Google Shape;734;g2a08523534b_3_139"/>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35" name="Google Shape;735;g2a08523534b_3_13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736" name="Google Shape;736;g2a08523534b_3_139"/>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737" name="Google Shape;737;g2a08523534b_3_13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38" name="Google Shape;738;g2a08523534b_3_13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Embedded Software</a:t>
            </a:r>
            <a:endParaRPr b="0" i="0" sz="2400" u="none" cap="none" strike="noStrike">
              <a:solidFill>
                <a:schemeClr val="lt1"/>
              </a:solidFill>
              <a:latin typeface="Arial"/>
              <a:ea typeface="Arial"/>
              <a:cs typeface="Arial"/>
              <a:sym typeface="Arial"/>
            </a:endParaRPr>
          </a:p>
        </p:txBody>
      </p:sp>
      <p:sp>
        <p:nvSpPr>
          <p:cNvPr id="739" name="Google Shape;739;g2a08523534b_3_13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740" name="Google Shape;740;g2a08523534b_3_139"/>
          <p:cNvPicPr preferRelativeResize="0"/>
          <p:nvPr/>
        </p:nvPicPr>
        <p:blipFill>
          <a:blip r:embed="rId4">
            <a:alphaModFix/>
          </a:blip>
          <a:stretch>
            <a:fillRect/>
          </a:stretch>
        </p:blipFill>
        <p:spPr>
          <a:xfrm>
            <a:off x="4267825" y="2507227"/>
            <a:ext cx="3656349" cy="298600"/>
          </a:xfrm>
          <a:prstGeom prst="rect">
            <a:avLst/>
          </a:prstGeom>
          <a:noFill/>
          <a:ln>
            <a:noFill/>
          </a:ln>
        </p:spPr>
      </p:pic>
      <p:sp>
        <p:nvSpPr>
          <p:cNvPr id="741" name="Google Shape;741;g2a08523534b_3_139"/>
          <p:cNvSpPr txBox="1"/>
          <p:nvPr/>
        </p:nvSpPr>
        <p:spPr>
          <a:xfrm>
            <a:off x="10004100" y="5922300"/>
            <a:ext cx="21879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R. Mahony, 2008</a:t>
            </a:r>
            <a:endParaRPr sz="1700">
              <a:solidFill>
                <a:schemeClr val="dk1"/>
              </a:solidFill>
              <a:latin typeface="Calibri"/>
              <a:ea typeface="Calibri"/>
              <a:cs typeface="Calibri"/>
              <a:sym typeface="Calibri"/>
            </a:endParaRPr>
          </a:p>
        </p:txBody>
      </p:sp>
      <p:sp>
        <p:nvSpPr>
          <p:cNvPr id="742" name="Google Shape;742;g2a08523534b_3_139"/>
          <p:cNvSpPr txBox="1"/>
          <p:nvPr/>
        </p:nvSpPr>
        <p:spPr>
          <a:xfrm>
            <a:off x="376801" y="3012500"/>
            <a:ext cx="8669700" cy="41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700">
                <a:solidFill>
                  <a:schemeClr val="dk1"/>
                </a:solidFill>
              </a:rPr>
              <a:t>Step 4:</a:t>
            </a:r>
            <a:r>
              <a:rPr lang="en-US" sz="1700">
                <a:solidFill>
                  <a:schemeClr val="dk1"/>
                </a:solidFill>
              </a:rPr>
              <a:t> Calculate change in orientation based on the updated gyro measurements</a:t>
            </a:r>
            <a:endParaRPr sz="1700">
              <a:solidFill>
                <a:schemeClr val="dk1"/>
              </a:solidFill>
            </a:endParaRPr>
          </a:p>
          <a:p>
            <a:pPr indent="0" lvl="0" marL="0" rtl="0" algn="l">
              <a:spcBef>
                <a:spcPts val="1200"/>
              </a:spcBef>
              <a:spcAft>
                <a:spcPts val="0"/>
              </a:spcAft>
              <a:buNone/>
            </a:pPr>
            <a:r>
              <a:t/>
            </a:r>
            <a:endParaRPr sz="2800">
              <a:solidFill>
                <a:schemeClr val="dk1"/>
              </a:solidFill>
              <a:latin typeface="Calibri"/>
              <a:ea typeface="Calibri"/>
              <a:cs typeface="Calibri"/>
              <a:sym typeface="Calibri"/>
            </a:endParaRPr>
          </a:p>
        </p:txBody>
      </p:sp>
      <p:pic>
        <p:nvPicPr>
          <p:cNvPr id="743" name="Google Shape;743;g2a08523534b_3_139"/>
          <p:cNvPicPr preferRelativeResize="0"/>
          <p:nvPr/>
        </p:nvPicPr>
        <p:blipFill>
          <a:blip r:embed="rId5">
            <a:alphaModFix/>
          </a:blip>
          <a:stretch>
            <a:fillRect/>
          </a:stretch>
        </p:blipFill>
        <p:spPr>
          <a:xfrm>
            <a:off x="4491588" y="3631074"/>
            <a:ext cx="3179880" cy="461700"/>
          </a:xfrm>
          <a:prstGeom prst="rect">
            <a:avLst/>
          </a:prstGeom>
          <a:noFill/>
          <a:ln>
            <a:noFill/>
          </a:ln>
        </p:spPr>
      </p:pic>
      <p:pic>
        <p:nvPicPr>
          <p:cNvPr id="744" name="Google Shape;744;g2a08523534b_3_139"/>
          <p:cNvPicPr preferRelativeResize="0"/>
          <p:nvPr/>
        </p:nvPicPr>
        <p:blipFill>
          <a:blip r:embed="rId6">
            <a:alphaModFix/>
          </a:blip>
          <a:stretch>
            <a:fillRect/>
          </a:stretch>
        </p:blipFill>
        <p:spPr>
          <a:xfrm>
            <a:off x="8220913" y="3680975"/>
            <a:ext cx="192975" cy="285100"/>
          </a:xfrm>
          <a:prstGeom prst="rect">
            <a:avLst/>
          </a:prstGeom>
          <a:noFill/>
          <a:ln>
            <a:noFill/>
          </a:ln>
        </p:spPr>
      </p:pic>
      <p:sp>
        <p:nvSpPr>
          <p:cNvPr id="745" name="Google Shape;745;g2a08523534b_3_139"/>
          <p:cNvSpPr txBox="1"/>
          <p:nvPr/>
        </p:nvSpPr>
        <p:spPr>
          <a:xfrm>
            <a:off x="8329388" y="3604513"/>
            <a:ext cx="34797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  quaternion multiplication</a:t>
            </a:r>
            <a:endParaRPr sz="1700">
              <a:solidFill>
                <a:schemeClr val="dk1"/>
              </a:solidFill>
              <a:latin typeface="Calibri"/>
              <a:ea typeface="Calibri"/>
              <a:cs typeface="Calibri"/>
              <a:sym typeface="Calibri"/>
            </a:endParaRPr>
          </a:p>
        </p:txBody>
      </p:sp>
      <p:sp>
        <p:nvSpPr>
          <p:cNvPr id="746" name="Google Shape;746;g2a08523534b_3_139"/>
          <p:cNvSpPr txBox="1"/>
          <p:nvPr/>
        </p:nvSpPr>
        <p:spPr>
          <a:xfrm>
            <a:off x="376800" y="4217500"/>
            <a:ext cx="6506100" cy="4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700">
                <a:solidFill>
                  <a:schemeClr val="dk1"/>
                </a:solidFill>
              </a:rPr>
              <a:t>Step 5:</a:t>
            </a:r>
            <a:r>
              <a:rPr lang="en-US" sz="1700">
                <a:solidFill>
                  <a:schemeClr val="dk1"/>
                </a:solidFill>
              </a:rPr>
              <a:t> Update orientation estimate with numerical integration</a:t>
            </a:r>
            <a:endParaRPr sz="1700">
              <a:solidFill>
                <a:schemeClr val="dk1"/>
              </a:solidFill>
            </a:endParaRPr>
          </a:p>
          <a:p>
            <a:pPr indent="0" lvl="0" marL="0" rtl="0" algn="l">
              <a:spcBef>
                <a:spcPts val="1200"/>
              </a:spcBef>
              <a:spcAft>
                <a:spcPts val="0"/>
              </a:spcAft>
              <a:buNone/>
            </a:pPr>
            <a:r>
              <a:t/>
            </a:r>
            <a:endParaRPr sz="2800">
              <a:solidFill>
                <a:schemeClr val="dk1"/>
              </a:solidFill>
              <a:latin typeface="Calibri"/>
              <a:ea typeface="Calibri"/>
              <a:cs typeface="Calibri"/>
              <a:sym typeface="Calibri"/>
            </a:endParaRPr>
          </a:p>
        </p:txBody>
      </p:sp>
      <p:pic>
        <p:nvPicPr>
          <p:cNvPr id="747" name="Google Shape;747;g2a08523534b_3_139"/>
          <p:cNvPicPr preferRelativeResize="0"/>
          <p:nvPr/>
        </p:nvPicPr>
        <p:blipFill>
          <a:blip r:embed="rId7">
            <a:alphaModFix/>
          </a:blip>
          <a:stretch>
            <a:fillRect/>
          </a:stretch>
        </p:blipFill>
        <p:spPr>
          <a:xfrm>
            <a:off x="4461164" y="4790112"/>
            <a:ext cx="3240724" cy="306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2a08523534b_3_89"/>
          <p:cNvSpPr txBox="1"/>
          <p:nvPr>
            <p:ph idx="1" type="body"/>
          </p:nvPr>
        </p:nvSpPr>
        <p:spPr>
          <a:xfrm>
            <a:off x="376800" y="980325"/>
            <a:ext cx="11432400" cy="5337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3000"/>
              <a:buNone/>
            </a:pPr>
            <a:r>
              <a:rPr b="1" lang="en-US" sz="2600">
                <a:solidFill>
                  <a:srgbClr val="E84B36"/>
                </a:solidFill>
                <a:latin typeface="Arial"/>
                <a:ea typeface="Arial"/>
                <a:cs typeface="Arial"/>
                <a:sym typeface="Arial"/>
              </a:rPr>
              <a:t>Sensor Fusion</a:t>
            </a:r>
            <a:endParaRPr b="1" sz="2000">
              <a:solidFill>
                <a:srgbClr val="15264B"/>
              </a:solidFill>
              <a:latin typeface="Arial"/>
              <a:ea typeface="Arial"/>
              <a:cs typeface="Arial"/>
              <a:sym typeface="Arial"/>
            </a:endParaRPr>
          </a:p>
          <a:p>
            <a:pPr indent="0" lvl="0" marL="0" rtl="0" algn="l">
              <a:lnSpc>
                <a:spcPct val="150000"/>
              </a:lnSpc>
              <a:spcBef>
                <a:spcPts val="0"/>
              </a:spcBef>
              <a:spcAft>
                <a:spcPts val="0"/>
              </a:spcAft>
              <a:buSzPts val="3000"/>
              <a:buNone/>
            </a:pPr>
            <a:r>
              <a:rPr b="1" lang="en-US" sz="2000">
                <a:solidFill>
                  <a:srgbClr val="15264B"/>
                </a:solidFill>
                <a:latin typeface="Arial"/>
                <a:ea typeface="Arial"/>
                <a:cs typeface="Arial"/>
                <a:sym typeface="Arial"/>
              </a:rPr>
              <a:t>The Mahony Filter</a:t>
            </a:r>
            <a:endParaRPr/>
          </a:p>
          <a:p>
            <a:pPr indent="0" lvl="0" marL="0" rtl="0" algn="l">
              <a:lnSpc>
                <a:spcPct val="115000"/>
              </a:lnSpc>
              <a:spcBef>
                <a:spcPts val="0"/>
              </a:spcBef>
              <a:spcAft>
                <a:spcPts val="0"/>
              </a:spcAft>
              <a:buClr>
                <a:schemeClr val="dk1"/>
              </a:buClr>
              <a:buSzPts val="1100"/>
              <a:buFont typeface="Arial"/>
              <a:buNone/>
            </a:pPr>
            <a:r>
              <a:rPr b="1" lang="en-US" sz="1700">
                <a:latin typeface="Arial"/>
                <a:ea typeface="Arial"/>
                <a:cs typeface="Arial"/>
                <a:sym typeface="Arial"/>
              </a:rPr>
              <a:t>Integration of Gyroscope Data:</a:t>
            </a:r>
            <a:r>
              <a:rPr lang="en-US" sz="1700">
                <a:latin typeface="Arial"/>
                <a:ea typeface="Arial"/>
                <a:cs typeface="Arial"/>
                <a:sym typeface="Arial"/>
              </a:rPr>
              <a:t> The filter first integrates the angular rate measurements from the gyroscope over time to estimate the orientation. This orientation is subject to drift due to accumulating errors in the gyro data.</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latin typeface="Arial"/>
                <a:ea typeface="Arial"/>
                <a:cs typeface="Arial"/>
                <a:sym typeface="Arial"/>
              </a:rPr>
              <a:t>Accelerometer Correction:</a:t>
            </a:r>
            <a:r>
              <a:rPr lang="en-US" sz="1700">
                <a:latin typeface="Arial"/>
                <a:ea typeface="Arial"/>
                <a:cs typeface="Arial"/>
                <a:sym typeface="Arial"/>
              </a:rPr>
              <a:t> The filter then uses the accelerometer data to obtain an estimate of the gravitational vector in the device's frame of reference. This estimate is used to correct the drift in the gyroscope-based orientation estimate.</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latin typeface="Arial"/>
                <a:ea typeface="Arial"/>
                <a:cs typeface="Arial"/>
                <a:sym typeface="Arial"/>
              </a:rPr>
              <a:t>Error Estimation:</a:t>
            </a:r>
            <a:r>
              <a:rPr lang="en-US" sz="1700">
                <a:latin typeface="Arial"/>
                <a:ea typeface="Arial"/>
                <a:cs typeface="Arial"/>
                <a:sym typeface="Arial"/>
              </a:rPr>
              <a:t> The Mahony filter calculates the error between the estimated gravity direction (from the integrated gyroscope data) and the measured gravity direction (from the accelerometer).</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latin typeface="Arial"/>
                <a:ea typeface="Arial"/>
                <a:cs typeface="Arial"/>
                <a:sym typeface="Arial"/>
              </a:rPr>
              <a:t>Feedback Loop:</a:t>
            </a:r>
            <a:r>
              <a:rPr lang="en-US" sz="1700">
                <a:latin typeface="Arial"/>
                <a:ea typeface="Arial"/>
                <a:cs typeface="Arial"/>
                <a:sym typeface="Arial"/>
              </a:rPr>
              <a:t> This error is then fed back into the system to adjust the gyroscope integration in the next iteration, effectively reducing the drift.</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700">
                <a:latin typeface="Arial"/>
                <a:ea typeface="Arial"/>
                <a:cs typeface="Arial"/>
                <a:sym typeface="Arial"/>
              </a:rPr>
              <a:t>Tuning:</a:t>
            </a:r>
            <a:r>
              <a:rPr lang="en-US" sz="1700">
                <a:latin typeface="Arial"/>
                <a:ea typeface="Arial"/>
                <a:cs typeface="Arial"/>
                <a:sym typeface="Arial"/>
              </a:rPr>
              <a:t> The filter includes parameters that can be tuned to balance the responsiveness of the filter to gyroscope and accelerometer data. These parameters control how quickly the filter corrects the gyroscope drift based on the accelerometer data.</a:t>
            </a:r>
            <a:endParaRPr sz="1700">
              <a:latin typeface="Arial"/>
              <a:ea typeface="Arial"/>
              <a:cs typeface="Arial"/>
              <a:sym typeface="Arial"/>
            </a:endParaRPr>
          </a:p>
          <a:p>
            <a:pPr indent="0" lvl="0" marL="0" rtl="0" algn="l">
              <a:lnSpc>
                <a:spcPct val="100000"/>
              </a:lnSpc>
              <a:spcBef>
                <a:spcPts val="1200"/>
              </a:spcBef>
              <a:spcAft>
                <a:spcPts val="0"/>
              </a:spcAft>
              <a:buSzPts val="3000"/>
              <a:buNone/>
            </a:pPr>
            <a:r>
              <a:t/>
            </a:r>
            <a:endParaRPr sz="1700">
              <a:latin typeface="Arial"/>
              <a:ea typeface="Arial"/>
              <a:cs typeface="Arial"/>
              <a:sym typeface="Arial"/>
            </a:endParaRPr>
          </a:p>
          <a:p>
            <a:pPr indent="0" lvl="0" marL="0" rtl="0" algn="l">
              <a:lnSpc>
                <a:spcPct val="100000"/>
              </a:lnSpc>
              <a:spcBef>
                <a:spcPts val="0"/>
              </a:spcBef>
              <a:spcAft>
                <a:spcPts val="0"/>
              </a:spcAft>
              <a:buSzPts val="3000"/>
              <a:buNone/>
            </a:pPr>
            <a:r>
              <a:t/>
            </a:r>
            <a:endParaRPr sz="1700">
              <a:latin typeface="Arial"/>
              <a:ea typeface="Arial"/>
              <a:cs typeface="Arial"/>
              <a:sym typeface="Arial"/>
            </a:endParaRPr>
          </a:p>
        </p:txBody>
      </p:sp>
      <p:sp>
        <p:nvSpPr>
          <p:cNvPr id="753" name="Google Shape;753;g2a08523534b_3_89"/>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54" name="Google Shape;754;g2a08523534b_3_8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755" name="Google Shape;755;g2a08523534b_3_89"/>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756" name="Google Shape;756;g2a08523534b_3_8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757" name="Google Shape;757;g2a08523534b_3_89"/>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Embedded Software</a:t>
            </a:r>
            <a:endParaRPr b="0" i="0" sz="2400" u="none" cap="none" strike="noStrike">
              <a:solidFill>
                <a:schemeClr val="lt1"/>
              </a:solidFill>
              <a:latin typeface="Arial"/>
              <a:ea typeface="Arial"/>
              <a:cs typeface="Arial"/>
              <a:sym typeface="Arial"/>
            </a:endParaRPr>
          </a:p>
        </p:txBody>
      </p:sp>
      <p:sp>
        <p:nvSpPr>
          <p:cNvPr id="758" name="Google Shape;758;g2a08523534b_3_8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759" name="Google Shape;759;g2a08523534b_3_89"/>
          <p:cNvSpPr txBox="1"/>
          <p:nvPr/>
        </p:nvSpPr>
        <p:spPr>
          <a:xfrm>
            <a:off x="10004100" y="5922300"/>
            <a:ext cx="21879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R. Mahony, 2008</a:t>
            </a:r>
            <a:endParaRPr sz="17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g2a08523534b_3_266"/>
          <p:cNvPicPr preferRelativeResize="0"/>
          <p:nvPr/>
        </p:nvPicPr>
        <p:blipFill rotWithShape="1">
          <a:blip r:embed="rId3">
            <a:alphaModFix/>
          </a:blip>
          <a:srcRect b="0" l="2114" r="0" t="0"/>
          <a:stretch/>
        </p:blipFill>
        <p:spPr>
          <a:xfrm>
            <a:off x="0" y="0"/>
            <a:ext cx="12192002" cy="6857999"/>
          </a:xfrm>
          <a:prstGeom prst="rect">
            <a:avLst/>
          </a:prstGeom>
          <a:noFill/>
          <a:ln>
            <a:noFill/>
          </a:ln>
        </p:spPr>
      </p:pic>
      <p:sp>
        <p:nvSpPr>
          <p:cNvPr id="765" name="Google Shape;765;g2a08523534b_3_266"/>
          <p:cNvSpPr/>
          <p:nvPr/>
        </p:nvSpPr>
        <p:spPr>
          <a:xfrm>
            <a:off x="0" y="0"/>
            <a:ext cx="12192000" cy="6858000"/>
          </a:xfrm>
          <a:prstGeom prst="rect">
            <a:avLst/>
          </a:prstGeom>
          <a:solidFill>
            <a:srgbClr val="13294B">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6" name="Google Shape;766;g2a08523534b_3_266"/>
          <p:cNvSpPr txBox="1"/>
          <p:nvPr/>
        </p:nvSpPr>
        <p:spPr>
          <a:xfrm>
            <a:off x="1890124" y="2076813"/>
            <a:ext cx="84549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chemeClr val="lt1"/>
                </a:solidFill>
              </a:rPr>
              <a:t>Control System</a:t>
            </a:r>
            <a:endParaRPr b="0" i="0" sz="1400" u="none" cap="none" strike="noStrike">
              <a:solidFill>
                <a:srgbClr val="000000"/>
              </a:solidFill>
              <a:latin typeface="Arial"/>
              <a:ea typeface="Arial"/>
              <a:cs typeface="Arial"/>
              <a:sym typeface="Arial"/>
            </a:endParaRPr>
          </a:p>
        </p:txBody>
      </p:sp>
      <p:sp>
        <p:nvSpPr>
          <p:cNvPr id="767" name="Google Shape;767;g2a08523534b_3_266"/>
          <p:cNvSpPr txBox="1"/>
          <p:nvPr/>
        </p:nvSpPr>
        <p:spPr>
          <a:xfrm>
            <a:off x="1452303" y="3802643"/>
            <a:ext cx="9309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lt1"/>
                </a:solidFill>
              </a:rPr>
              <a:t>Physical Models &amp; Control Theory</a:t>
            </a:r>
            <a:endParaRPr/>
          </a:p>
        </p:txBody>
      </p:sp>
      <p:pic>
        <p:nvPicPr>
          <p:cNvPr descr="A close up of a logo&#10;&#10;Description automatically generated" id="768" name="Google Shape;768;g2a08523534b_3_266"/>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769" name="Google Shape;769;g2a08523534b_3_266"/>
          <p:cNvSpPr/>
          <p:nvPr/>
        </p:nvSpPr>
        <p:spPr>
          <a:xfrm>
            <a:off x="5531005" y="3329738"/>
            <a:ext cx="11514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0" name="Google Shape;770;g2a08523534b_3_266"/>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771" name="Google Shape;771;g2a08523534b_3_266"/>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
          <p:cNvSpPr/>
          <p:nvPr/>
        </p:nvSpPr>
        <p:spPr>
          <a:xfrm flipH="1" rot="10800000">
            <a:off x="0" y="-105"/>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777" name="Google Shape;777;p8"/>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778" name="Google Shape;778;p8"/>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779" name="Google Shape;779;p8"/>
          <p:cNvSpPr txBox="1"/>
          <p:nvPr/>
        </p:nvSpPr>
        <p:spPr>
          <a:xfrm>
            <a:off x="368400" y="689565"/>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Control System</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0" name="Google Shape;780;p8"/>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1" name="Google Shape;781;p8"/>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782" name="Google Shape;782;p8"/>
          <p:cNvSpPr txBox="1"/>
          <p:nvPr/>
        </p:nvSpPr>
        <p:spPr>
          <a:xfrm>
            <a:off x="368400" y="2117240"/>
            <a:ext cx="9601200" cy="31707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Physical Models</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Wheel Motion Model</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Leg Motion Model</a:t>
            </a:r>
            <a:endParaRPr b="1" sz="2600">
              <a:solidFill>
                <a:schemeClr val="lt1"/>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Control Theory</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Linear Quadratic Regulator(LQR) Algorithm</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Virtual Model Control(VMC) Algorithm</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26276a3aabc_0_314"/>
          <p:cNvSpPr/>
          <p:nvPr/>
        </p:nvSpPr>
        <p:spPr>
          <a:xfrm flipH="1" rot="10800000">
            <a:off x="0" y="-3905"/>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788" name="Google Shape;788;g26276a3aabc_0_314"/>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789" name="Google Shape;789;g26276a3aabc_0_31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790" name="Google Shape;790;g26276a3aabc_0_314"/>
          <p:cNvSpPr txBox="1"/>
          <p:nvPr/>
        </p:nvSpPr>
        <p:spPr>
          <a:xfrm>
            <a:off x="368400" y="689565"/>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Control System</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1" name="Google Shape;791;g26276a3aabc_0_314"/>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2" name="Google Shape;792;g26276a3aabc_0_31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793" name="Google Shape;793;g26276a3aabc_0_314"/>
          <p:cNvSpPr txBox="1"/>
          <p:nvPr/>
        </p:nvSpPr>
        <p:spPr>
          <a:xfrm>
            <a:off x="368400" y="2117240"/>
            <a:ext cx="9601200" cy="31707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Physical Models</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Wheel Motion Model</a:t>
            </a:r>
            <a:endParaRPr b="1" sz="2600">
              <a:solidFill>
                <a:schemeClr val="lt1"/>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Leg Motion Model</a:t>
            </a:r>
            <a:endParaRPr b="1" sz="2600">
              <a:solidFill>
                <a:srgbClr val="888888"/>
              </a:solidFill>
            </a:endParaRPr>
          </a:p>
          <a:p>
            <a:pPr indent="-393700" lvl="0" marL="457200" marR="0" rtl="0" algn="l">
              <a:lnSpc>
                <a:spcPct val="100000"/>
              </a:lnSpc>
              <a:spcBef>
                <a:spcPts val="0"/>
              </a:spcBef>
              <a:spcAft>
                <a:spcPts val="0"/>
              </a:spcAft>
              <a:buClr>
                <a:srgbClr val="888888"/>
              </a:buClr>
              <a:buSzPts val="2600"/>
              <a:buChar char="●"/>
            </a:pPr>
            <a:r>
              <a:rPr b="1" lang="en-US" sz="2600">
                <a:solidFill>
                  <a:srgbClr val="888888"/>
                </a:solidFill>
              </a:rPr>
              <a:t>Control Theory</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Linear Quadratic Regulator(LQR) Algorithm</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Virtual Model Control(VMC) Algorithm</a:t>
            </a:r>
            <a:endParaRPr b="1" sz="2600">
              <a:solidFill>
                <a:srgbClr val="888888"/>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4"/>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799" name="Google Shape;799;p14"/>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800" name="Google Shape;800;p14"/>
          <p:cNvSpPr/>
          <p:nvPr/>
        </p:nvSpPr>
        <p:spPr>
          <a:xfrm flipH="1" rot="10800000">
            <a:off x="0" y="-7695"/>
            <a:ext cx="12192000" cy="868218"/>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801" name="Google Shape;801;p1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02" name="Google Shape;802;p14"/>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Wheel Motion Model</a:t>
            </a:r>
            <a:endParaRPr b="0" i="0" sz="2400" u="none" cap="none" strike="noStrike">
              <a:solidFill>
                <a:schemeClr val="lt1"/>
              </a:solidFill>
              <a:latin typeface="Arial"/>
              <a:ea typeface="Arial"/>
              <a:cs typeface="Arial"/>
              <a:sym typeface="Arial"/>
            </a:endParaRPr>
          </a:p>
        </p:txBody>
      </p:sp>
      <p:sp>
        <p:nvSpPr>
          <p:cNvPr id="803" name="Google Shape;803;p14"/>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804" name="Google Shape;804;p14"/>
          <p:cNvPicPr preferRelativeResize="0"/>
          <p:nvPr/>
        </p:nvPicPr>
        <p:blipFill>
          <a:blip r:embed="rId4">
            <a:alphaModFix/>
          </a:blip>
          <a:stretch>
            <a:fillRect/>
          </a:stretch>
        </p:blipFill>
        <p:spPr>
          <a:xfrm>
            <a:off x="152400" y="1012923"/>
            <a:ext cx="4827038" cy="4870481"/>
          </a:xfrm>
          <a:prstGeom prst="rect">
            <a:avLst/>
          </a:prstGeom>
          <a:noFill/>
          <a:ln>
            <a:noFill/>
          </a:ln>
        </p:spPr>
      </p:pic>
      <p:pic>
        <p:nvPicPr>
          <p:cNvPr id="805" name="Google Shape;805;p14"/>
          <p:cNvPicPr preferRelativeResize="0"/>
          <p:nvPr/>
        </p:nvPicPr>
        <p:blipFill>
          <a:blip r:embed="rId5">
            <a:alphaModFix/>
          </a:blip>
          <a:stretch>
            <a:fillRect/>
          </a:stretch>
        </p:blipFill>
        <p:spPr>
          <a:xfrm>
            <a:off x="5303401" y="2049562"/>
            <a:ext cx="6421399" cy="3285788"/>
          </a:xfrm>
          <a:prstGeom prst="rect">
            <a:avLst/>
          </a:prstGeom>
          <a:noFill/>
          <a:ln>
            <a:noFill/>
          </a:ln>
        </p:spPr>
      </p:pic>
      <p:sp>
        <p:nvSpPr>
          <p:cNvPr id="806" name="Google Shape;806;p14"/>
          <p:cNvSpPr txBox="1"/>
          <p:nvPr/>
        </p:nvSpPr>
        <p:spPr>
          <a:xfrm>
            <a:off x="6658600" y="1342750"/>
            <a:ext cx="3711000" cy="7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rPr>
              <a:t>Variable Declaration</a:t>
            </a:r>
            <a:endParaRPr sz="28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26276a3aabc_0_9"/>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12" name="Google Shape;812;g26276a3aabc_0_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813" name="Google Shape;813;g26276a3aabc_0_9"/>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814" name="Google Shape;814;g26276a3aabc_0_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15" name="Google Shape;815;g26276a3aabc_0_9"/>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Wheel Motion Model</a:t>
            </a:r>
            <a:endParaRPr b="0" i="0" sz="2400" u="none" cap="none" strike="noStrike">
              <a:solidFill>
                <a:schemeClr val="lt1"/>
              </a:solidFill>
              <a:latin typeface="Arial"/>
              <a:ea typeface="Arial"/>
              <a:cs typeface="Arial"/>
              <a:sym typeface="Arial"/>
            </a:endParaRPr>
          </a:p>
        </p:txBody>
      </p:sp>
      <p:sp>
        <p:nvSpPr>
          <p:cNvPr id="816" name="Google Shape;816;g26276a3aabc_0_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817" name="Google Shape;817;g26276a3aabc_0_9"/>
          <p:cNvPicPr preferRelativeResize="0"/>
          <p:nvPr/>
        </p:nvPicPr>
        <p:blipFill>
          <a:blip r:embed="rId4">
            <a:alphaModFix/>
          </a:blip>
          <a:stretch>
            <a:fillRect/>
          </a:stretch>
        </p:blipFill>
        <p:spPr>
          <a:xfrm>
            <a:off x="152400" y="1012923"/>
            <a:ext cx="4827038" cy="4870481"/>
          </a:xfrm>
          <a:prstGeom prst="rect">
            <a:avLst/>
          </a:prstGeom>
          <a:noFill/>
          <a:ln>
            <a:noFill/>
          </a:ln>
        </p:spPr>
      </p:pic>
      <p:sp>
        <p:nvSpPr>
          <p:cNvPr id="818" name="Google Shape;818;g26276a3aabc_0_9"/>
          <p:cNvSpPr txBox="1"/>
          <p:nvPr/>
        </p:nvSpPr>
        <p:spPr>
          <a:xfrm>
            <a:off x="6425425" y="1560075"/>
            <a:ext cx="4116900" cy="7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rPr>
              <a:t>Parameter </a:t>
            </a:r>
            <a:r>
              <a:rPr lang="en-US" sz="2800">
                <a:solidFill>
                  <a:schemeClr val="dk1"/>
                </a:solidFill>
              </a:rPr>
              <a:t>Declaration</a:t>
            </a:r>
            <a:endParaRPr sz="2800">
              <a:solidFill>
                <a:schemeClr val="dk1"/>
              </a:solidFill>
            </a:endParaRPr>
          </a:p>
        </p:txBody>
      </p:sp>
      <p:pic>
        <p:nvPicPr>
          <p:cNvPr id="819" name="Google Shape;819;g26276a3aabc_0_9"/>
          <p:cNvPicPr preferRelativeResize="0"/>
          <p:nvPr/>
        </p:nvPicPr>
        <p:blipFill>
          <a:blip r:embed="rId5">
            <a:alphaModFix/>
          </a:blip>
          <a:stretch>
            <a:fillRect/>
          </a:stretch>
        </p:blipFill>
        <p:spPr>
          <a:xfrm>
            <a:off x="5029988" y="2266863"/>
            <a:ext cx="6907763" cy="303882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6276a3aabc_0_22"/>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25" name="Google Shape;825;g26276a3aabc_0_2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826" name="Google Shape;826;g26276a3aabc_0_22"/>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827" name="Google Shape;827;g26276a3aabc_0_2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28" name="Google Shape;828;g26276a3aabc_0_22"/>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Wheel Motion Model - Move Forward and Backward</a:t>
            </a:r>
            <a:endParaRPr b="0" i="0" sz="2400" u="none" cap="none" strike="noStrike">
              <a:solidFill>
                <a:schemeClr val="lt1"/>
              </a:solidFill>
              <a:latin typeface="Arial"/>
              <a:ea typeface="Arial"/>
              <a:cs typeface="Arial"/>
              <a:sym typeface="Arial"/>
            </a:endParaRPr>
          </a:p>
        </p:txBody>
      </p:sp>
      <p:sp>
        <p:nvSpPr>
          <p:cNvPr id="829" name="Google Shape;829;g26276a3aabc_0_2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830" name="Google Shape;830;g26276a3aabc_0_22"/>
          <p:cNvPicPr preferRelativeResize="0"/>
          <p:nvPr/>
        </p:nvPicPr>
        <p:blipFill>
          <a:blip r:embed="rId4">
            <a:alphaModFix/>
          </a:blip>
          <a:stretch>
            <a:fillRect/>
          </a:stretch>
        </p:blipFill>
        <p:spPr>
          <a:xfrm>
            <a:off x="128050" y="1664485"/>
            <a:ext cx="4725188" cy="3892063"/>
          </a:xfrm>
          <a:prstGeom prst="rect">
            <a:avLst/>
          </a:prstGeom>
          <a:noFill/>
          <a:ln>
            <a:noFill/>
          </a:ln>
        </p:spPr>
      </p:pic>
      <p:sp>
        <p:nvSpPr>
          <p:cNvPr id="831" name="Google Shape;831;g26276a3aabc_0_22"/>
          <p:cNvSpPr txBox="1"/>
          <p:nvPr/>
        </p:nvSpPr>
        <p:spPr>
          <a:xfrm>
            <a:off x="5128150" y="901638"/>
            <a:ext cx="2145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For Wheels</a:t>
            </a:r>
            <a:endParaRPr sz="2800">
              <a:solidFill>
                <a:schemeClr val="dk1"/>
              </a:solidFill>
            </a:endParaRPr>
          </a:p>
        </p:txBody>
      </p:sp>
      <p:sp>
        <p:nvSpPr>
          <p:cNvPr id="832" name="Google Shape;832;g26276a3aabc_0_22"/>
          <p:cNvSpPr txBox="1"/>
          <p:nvPr/>
        </p:nvSpPr>
        <p:spPr>
          <a:xfrm>
            <a:off x="5128150" y="1943825"/>
            <a:ext cx="3240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833" name="Google Shape;833;g26276a3aabc_0_22"/>
          <p:cNvPicPr preferRelativeResize="0"/>
          <p:nvPr/>
        </p:nvPicPr>
        <p:blipFill>
          <a:blip r:embed="rId5">
            <a:alphaModFix/>
          </a:blip>
          <a:stretch>
            <a:fillRect/>
          </a:stretch>
        </p:blipFill>
        <p:spPr>
          <a:xfrm>
            <a:off x="6561697" y="1859325"/>
            <a:ext cx="2641450" cy="618650"/>
          </a:xfrm>
          <a:prstGeom prst="rect">
            <a:avLst/>
          </a:prstGeom>
          <a:noFill/>
          <a:ln>
            <a:noFill/>
          </a:ln>
        </p:spPr>
      </p:pic>
      <p:pic>
        <p:nvPicPr>
          <p:cNvPr id="834" name="Google Shape;834;g26276a3aabc_0_22"/>
          <p:cNvPicPr preferRelativeResize="0"/>
          <p:nvPr/>
        </p:nvPicPr>
        <p:blipFill>
          <a:blip r:embed="rId6">
            <a:alphaModFix/>
          </a:blip>
          <a:stretch>
            <a:fillRect/>
          </a:stretch>
        </p:blipFill>
        <p:spPr>
          <a:xfrm>
            <a:off x="6252937" y="2477963"/>
            <a:ext cx="3372125" cy="782025"/>
          </a:xfrm>
          <a:prstGeom prst="rect">
            <a:avLst/>
          </a:prstGeom>
          <a:noFill/>
          <a:ln>
            <a:noFill/>
          </a:ln>
        </p:spPr>
      </p:pic>
      <p:sp>
        <p:nvSpPr>
          <p:cNvPr id="835" name="Google Shape;835;g26276a3aabc_0_22"/>
          <p:cNvSpPr txBox="1"/>
          <p:nvPr/>
        </p:nvSpPr>
        <p:spPr>
          <a:xfrm>
            <a:off x="11334125" y="1778538"/>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a:t>
            </a:r>
            <a:endParaRPr sz="2800">
              <a:solidFill>
                <a:schemeClr val="dk1"/>
              </a:solidFill>
              <a:latin typeface="Calibri"/>
              <a:ea typeface="Calibri"/>
              <a:cs typeface="Calibri"/>
              <a:sym typeface="Calibri"/>
            </a:endParaRPr>
          </a:p>
        </p:txBody>
      </p:sp>
      <p:sp>
        <p:nvSpPr>
          <p:cNvPr id="836" name="Google Shape;836;g26276a3aabc_0_22"/>
          <p:cNvSpPr txBox="1"/>
          <p:nvPr/>
        </p:nvSpPr>
        <p:spPr>
          <a:xfrm>
            <a:off x="11334125" y="2511375"/>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(2)</a:t>
            </a:r>
            <a:endParaRPr sz="2800">
              <a:solidFill>
                <a:schemeClr val="dk1"/>
              </a:solidFill>
              <a:latin typeface="Calibri"/>
              <a:ea typeface="Calibri"/>
              <a:cs typeface="Calibri"/>
              <a:sym typeface="Calibri"/>
            </a:endParaRPr>
          </a:p>
        </p:txBody>
      </p:sp>
      <p:pic>
        <p:nvPicPr>
          <p:cNvPr id="837" name="Google Shape;837;g26276a3aabc_0_22"/>
          <p:cNvPicPr preferRelativeResize="0"/>
          <p:nvPr/>
        </p:nvPicPr>
        <p:blipFill>
          <a:blip r:embed="rId7">
            <a:alphaModFix/>
          </a:blip>
          <a:stretch>
            <a:fillRect/>
          </a:stretch>
        </p:blipFill>
        <p:spPr>
          <a:xfrm>
            <a:off x="5691170" y="3721138"/>
            <a:ext cx="2473500" cy="874704"/>
          </a:xfrm>
          <a:prstGeom prst="rect">
            <a:avLst/>
          </a:prstGeom>
          <a:noFill/>
          <a:ln>
            <a:noFill/>
          </a:ln>
        </p:spPr>
      </p:pic>
      <p:sp>
        <p:nvSpPr>
          <p:cNvPr id="838" name="Google Shape;838;g26276a3aabc_0_22"/>
          <p:cNvSpPr txBox="1"/>
          <p:nvPr/>
        </p:nvSpPr>
        <p:spPr>
          <a:xfrm>
            <a:off x="5168800" y="3123000"/>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Combine (1) and (2):</a:t>
            </a:r>
            <a:endParaRPr sz="1800">
              <a:solidFill>
                <a:schemeClr val="dk1"/>
              </a:solidFill>
            </a:endParaRPr>
          </a:p>
        </p:txBody>
      </p:sp>
      <p:pic>
        <p:nvPicPr>
          <p:cNvPr id="839" name="Google Shape;839;g26276a3aabc_0_22"/>
          <p:cNvPicPr preferRelativeResize="0"/>
          <p:nvPr/>
        </p:nvPicPr>
        <p:blipFill>
          <a:blip r:embed="rId8">
            <a:alphaModFix/>
          </a:blip>
          <a:stretch>
            <a:fillRect/>
          </a:stretch>
        </p:blipFill>
        <p:spPr>
          <a:xfrm>
            <a:off x="8214023" y="3625188"/>
            <a:ext cx="2808200" cy="1066625"/>
          </a:xfrm>
          <a:prstGeom prst="rect">
            <a:avLst/>
          </a:prstGeom>
          <a:noFill/>
          <a:ln>
            <a:noFill/>
          </a:ln>
        </p:spPr>
      </p:pic>
      <p:sp>
        <p:nvSpPr>
          <p:cNvPr id="840" name="Google Shape;840;g26276a3aabc_0_22"/>
          <p:cNvSpPr txBox="1"/>
          <p:nvPr/>
        </p:nvSpPr>
        <p:spPr>
          <a:xfrm>
            <a:off x="11334125" y="3809025"/>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(3)</a:t>
            </a:r>
            <a:endParaRPr sz="2800">
              <a:solidFill>
                <a:schemeClr val="dk1"/>
              </a:solidFill>
              <a:latin typeface="Calibri"/>
              <a:ea typeface="Calibri"/>
              <a:cs typeface="Calibri"/>
              <a:sym typeface="Calibri"/>
            </a:endParaRPr>
          </a:p>
        </p:txBody>
      </p:sp>
      <p:pic>
        <p:nvPicPr>
          <p:cNvPr id="841" name="Google Shape;841;g26276a3aabc_0_22"/>
          <p:cNvPicPr preferRelativeResize="0"/>
          <p:nvPr/>
        </p:nvPicPr>
        <p:blipFill rotWithShape="1">
          <a:blip r:embed="rId9">
            <a:alphaModFix/>
          </a:blip>
          <a:srcRect b="0" l="11347" r="0" t="6472"/>
          <a:stretch/>
        </p:blipFill>
        <p:spPr>
          <a:xfrm>
            <a:off x="7544450" y="5007175"/>
            <a:ext cx="3372149" cy="818100"/>
          </a:xfrm>
          <a:prstGeom prst="rect">
            <a:avLst/>
          </a:prstGeom>
          <a:noFill/>
          <a:ln>
            <a:noFill/>
          </a:ln>
        </p:spPr>
      </p:pic>
      <p:pic>
        <p:nvPicPr>
          <p:cNvPr id="842" name="Google Shape;842;g26276a3aabc_0_22"/>
          <p:cNvPicPr preferRelativeResize="0"/>
          <p:nvPr/>
        </p:nvPicPr>
        <p:blipFill rotWithShape="1">
          <a:blip r:embed="rId10">
            <a:alphaModFix/>
          </a:blip>
          <a:srcRect b="0" l="0" r="8307" t="0"/>
          <a:stretch/>
        </p:blipFill>
        <p:spPr>
          <a:xfrm>
            <a:off x="5453175" y="4804300"/>
            <a:ext cx="2039525" cy="948600"/>
          </a:xfrm>
          <a:prstGeom prst="rect">
            <a:avLst/>
          </a:prstGeom>
          <a:noFill/>
          <a:ln>
            <a:noFill/>
          </a:ln>
        </p:spPr>
      </p:pic>
      <p:sp>
        <p:nvSpPr>
          <p:cNvPr id="843" name="Google Shape;843;g26276a3aabc_0_22"/>
          <p:cNvSpPr txBox="1"/>
          <p:nvPr/>
        </p:nvSpPr>
        <p:spPr>
          <a:xfrm>
            <a:off x="11334125" y="4950575"/>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(4)</a:t>
            </a:r>
            <a:endParaRPr sz="2800">
              <a:solidFill>
                <a:schemeClr val="dk1"/>
              </a:solidFill>
              <a:latin typeface="Calibri"/>
              <a:ea typeface="Calibri"/>
              <a:cs typeface="Calibri"/>
              <a:sym typeface="Calibri"/>
            </a:endParaRPr>
          </a:p>
        </p:txBody>
      </p:sp>
      <p:sp>
        <p:nvSpPr>
          <p:cNvPr id="844" name="Google Shape;844;g26276a3aabc_0_22"/>
          <p:cNvSpPr txBox="1"/>
          <p:nvPr/>
        </p:nvSpPr>
        <p:spPr>
          <a:xfrm>
            <a:off x="5168800" y="1441688"/>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Net force and torque analysis</a:t>
            </a:r>
            <a:r>
              <a:rPr lang="en-US" sz="1800">
                <a:solidFill>
                  <a:schemeClr val="dk1"/>
                </a:solidFill>
              </a:rPr>
              <a:t>:</a:t>
            </a:r>
            <a:endParaRPr sz="1800">
              <a:solidFill>
                <a:schemeClr val="dk1"/>
              </a:solidFill>
            </a:endParaRPr>
          </a:p>
        </p:txBody>
      </p:sp>
      <p:sp>
        <p:nvSpPr>
          <p:cNvPr id="845" name="Google Shape;845;g26276a3aabc_0_22"/>
          <p:cNvSpPr/>
          <p:nvPr/>
        </p:nvSpPr>
        <p:spPr>
          <a:xfrm>
            <a:off x="5472150" y="4876900"/>
            <a:ext cx="5550000" cy="94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a08523534b_3_440"/>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Actuator Legs</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141" name="Google Shape;141;g2a08523534b_3_44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42" name="Google Shape;142;g2a08523534b_3_44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3" name="Google Shape;143;g2a08523534b_3_44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44" name="Google Shape;144;g2a08523534b_3_44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45" name="Google Shape;145;g2a08523534b_3_44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Requirements &amp; Verification</a:t>
            </a:r>
            <a:endParaRPr b="0" i="0" sz="2400" u="none" cap="none" strike="noStrike">
              <a:solidFill>
                <a:schemeClr val="lt1"/>
              </a:solidFill>
              <a:latin typeface="Arial"/>
              <a:ea typeface="Arial"/>
              <a:cs typeface="Arial"/>
              <a:sym typeface="Arial"/>
            </a:endParaRPr>
          </a:p>
        </p:txBody>
      </p:sp>
      <p:sp>
        <p:nvSpPr>
          <p:cNvPr id="146" name="Google Shape;146;g2a08523534b_3_44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47" name="Google Shape;147;g2a08523534b_3_440"/>
          <p:cNvPicPr preferRelativeResize="0"/>
          <p:nvPr/>
        </p:nvPicPr>
        <p:blipFill>
          <a:blip r:embed="rId4">
            <a:alphaModFix/>
          </a:blip>
          <a:stretch>
            <a:fillRect/>
          </a:stretch>
        </p:blipFill>
        <p:spPr>
          <a:xfrm>
            <a:off x="680079" y="2136912"/>
            <a:ext cx="5534450" cy="3589676"/>
          </a:xfrm>
          <a:prstGeom prst="rect">
            <a:avLst/>
          </a:prstGeom>
          <a:noFill/>
          <a:ln>
            <a:noFill/>
          </a:ln>
        </p:spPr>
      </p:pic>
      <p:pic>
        <p:nvPicPr>
          <p:cNvPr id="148" name="Google Shape;148;g2a08523534b_3_440"/>
          <p:cNvPicPr preferRelativeResize="0"/>
          <p:nvPr/>
        </p:nvPicPr>
        <p:blipFill>
          <a:blip r:embed="rId5">
            <a:alphaModFix/>
          </a:blip>
          <a:stretch>
            <a:fillRect/>
          </a:stretch>
        </p:blipFill>
        <p:spPr>
          <a:xfrm>
            <a:off x="6270551" y="1785312"/>
            <a:ext cx="5441049" cy="42928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g26276a3aabc_0_49"/>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51" name="Google Shape;851;g26276a3aabc_0_49"/>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852" name="Google Shape;852;g26276a3aabc_0_49"/>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853" name="Google Shape;853;g26276a3aabc_0_49"/>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854" name="Google Shape;854;g26276a3aabc_0_49"/>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Wheel Motion Model - Self Balance (Pt.1)</a:t>
            </a:r>
            <a:endParaRPr b="0" i="0" sz="2400" u="none" cap="none" strike="noStrike">
              <a:solidFill>
                <a:schemeClr val="lt1"/>
              </a:solidFill>
              <a:latin typeface="Arial"/>
              <a:ea typeface="Arial"/>
              <a:cs typeface="Arial"/>
              <a:sym typeface="Arial"/>
            </a:endParaRPr>
          </a:p>
        </p:txBody>
      </p:sp>
      <p:sp>
        <p:nvSpPr>
          <p:cNvPr id="855" name="Google Shape;855;g26276a3aabc_0_49"/>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856" name="Google Shape;856;g26276a3aabc_0_49"/>
          <p:cNvSpPr txBox="1"/>
          <p:nvPr/>
        </p:nvSpPr>
        <p:spPr>
          <a:xfrm>
            <a:off x="5087500" y="2431413"/>
            <a:ext cx="3240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857" name="Google Shape;857;g26276a3aabc_0_49"/>
          <p:cNvSpPr txBox="1"/>
          <p:nvPr/>
        </p:nvSpPr>
        <p:spPr>
          <a:xfrm>
            <a:off x="11233775" y="1505050"/>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(5)</a:t>
            </a:r>
            <a:endParaRPr sz="2800">
              <a:solidFill>
                <a:schemeClr val="dk1"/>
              </a:solidFill>
              <a:latin typeface="Calibri"/>
              <a:ea typeface="Calibri"/>
              <a:cs typeface="Calibri"/>
              <a:sym typeface="Calibri"/>
            </a:endParaRPr>
          </a:p>
        </p:txBody>
      </p:sp>
      <p:sp>
        <p:nvSpPr>
          <p:cNvPr id="858" name="Google Shape;858;g26276a3aabc_0_49"/>
          <p:cNvSpPr txBox="1"/>
          <p:nvPr/>
        </p:nvSpPr>
        <p:spPr>
          <a:xfrm>
            <a:off x="11233775" y="2198413"/>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(6)</a:t>
            </a:r>
            <a:endParaRPr sz="2800">
              <a:solidFill>
                <a:schemeClr val="dk1"/>
              </a:solidFill>
              <a:latin typeface="Calibri"/>
              <a:ea typeface="Calibri"/>
              <a:cs typeface="Calibri"/>
              <a:sym typeface="Calibri"/>
            </a:endParaRPr>
          </a:p>
        </p:txBody>
      </p:sp>
      <p:sp>
        <p:nvSpPr>
          <p:cNvPr id="859" name="Google Shape;859;g26276a3aabc_0_49"/>
          <p:cNvSpPr txBox="1"/>
          <p:nvPr/>
        </p:nvSpPr>
        <p:spPr>
          <a:xfrm>
            <a:off x="11233775" y="3160788"/>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(7)</a:t>
            </a:r>
            <a:endParaRPr sz="2800">
              <a:solidFill>
                <a:schemeClr val="dk1"/>
              </a:solidFill>
              <a:latin typeface="Calibri"/>
              <a:ea typeface="Calibri"/>
              <a:cs typeface="Calibri"/>
              <a:sym typeface="Calibri"/>
            </a:endParaRPr>
          </a:p>
        </p:txBody>
      </p:sp>
      <p:sp>
        <p:nvSpPr>
          <p:cNvPr id="860" name="Google Shape;860;g26276a3aabc_0_49"/>
          <p:cNvSpPr txBox="1"/>
          <p:nvPr/>
        </p:nvSpPr>
        <p:spPr>
          <a:xfrm>
            <a:off x="11233775" y="3638800"/>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(8)</a:t>
            </a:r>
            <a:endParaRPr sz="2800">
              <a:solidFill>
                <a:schemeClr val="dk1"/>
              </a:solidFill>
              <a:latin typeface="Calibri"/>
              <a:ea typeface="Calibri"/>
              <a:cs typeface="Calibri"/>
              <a:sym typeface="Calibri"/>
            </a:endParaRPr>
          </a:p>
        </p:txBody>
      </p:sp>
      <p:pic>
        <p:nvPicPr>
          <p:cNvPr id="861" name="Google Shape;861;g26276a3aabc_0_49"/>
          <p:cNvPicPr preferRelativeResize="0"/>
          <p:nvPr/>
        </p:nvPicPr>
        <p:blipFill>
          <a:blip r:embed="rId4">
            <a:alphaModFix/>
          </a:blip>
          <a:stretch>
            <a:fillRect/>
          </a:stretch>
        </p:blipFill>
        <p:spPr>
          <a:xfrm>
            <a:off x="152400" y="1021785"/>
            <a:ext cx="4823350" cy="4814435"/>
          </a:xfrm>
          <a:prstGeom prst="rect">
            <a:avLst/>
          </a:prstGeom>
          <a:noFill/>
          <a:ln>
            <a:noFill/>
          </a:ln>
        </p:spPr>
      </p:pic>
      <p:pic>
        <p:nvPicPr>
          <p:cNvPr id="862" name="Google Shape;862;g26276a3aabc_0_49"/>
          <p:cNvPicPr preferRelativeResize="0"/>
          <p:nvPr/>
        </p:nvPicPr>
        <p:blipFill>
          <a:blip r:embed="rId5">
            <a:alphaModFix/>
          </a:blip>
          <a:stretch>
            <a:fillRect/>
          </a:stretch>
        </p:blipFill>
        <p:spPr>
          <a:xfrm>
            <a:off x="5128145" y="1455663"/>
            <a:ext cx="5433255" cy="868200"/>
          </a:xfrm>
          <a:prstGeom prst="rect">
            <a:avLst/>
          </a:prstGeom>
          <a:noFill/>
          <a:ln>
            <a:noFill/>
          </a:ln>
        </p:spPr>
      </p:pic>
      <p:pic>
        <p:nvPicPr>
          <p:cNvPr id="863" name="Google Shape;863;g26276a3aabc_0_49"/>
          <p:cNvPicPr preferRelativeResize="0"/>
          <p:nvPr/>
        </p:nvPicPr>
        <p:blipFill rotWithShape="1">
          <a:blip r:embed="rId6">
            <a:alphaModFix/>
          </a:blip>
          <a:srcRect b="0" l="0" r="0" t="22797"/>
          <a:stretch/>
        </p:blipFill>
        <p:spPr>
          <a:xfrm>
            <a:off x="4975750" y="2266138"/>
            <a:ext cx="5433249" cy="735800"/>
          </a:xfrm>
          <a:prstGeom prst="rect">
            <a:avLst/>
          </a:prstGeom>
          <a:noFill/>
          <a:ln>
            <a:noFill/>
          </a:ln>
        </p:spPr>
      </p:pic>
      <p:sp>
        <p:nvSpPr>
          <p:cNvPr id="864" name="Google Shape;864;g26276a3aabc_0_49"/>
          <p:cNvSpPr txBox="1"/>
          <p:nvPr/>
        </p:nvSpPr>
        <p:spPr>
          <a:xfrm>
            <a:off x="5176925" y="1021775"/>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Velocity decomposition</a:t>
            </a:r>
            <a:r>
              <a:rPr lang="en-US" sz="1800">
                <a:solidFill>
                  <a:schemeClr val="dk1"/>
                </a:solidFill>
              </a:rPr>
              <a:t>:</a:t>
            </a:r>
            <a:endParaRPr sz="1800">
              <a:solidFill>
                <a:schemeClr val="dk1"/>
              </a:solidFill>
            </a:endParaRPr>
          </a:p>
        </p:txBody>
      </p:sp>
      <p:pic>
        <p:nvPicPr>
          <p:cNvPr id="865" name="Google Shape;865;g26276a3aabc_0_49"/>
          <p:cNvPicPr preferRelativeResize="0"/>
          <p:nvPr/>
        </p:nvPicPr>
        <p:blipFill>
          <a:blip r:embed="rId7">
            <a:alphaModFix/>
          </a:blip>
          <a:stretch>
            <a:fillRect/>
          </a:stretch>
        </p:blipFill>
        <p:spPr>
          <a:xfrm>
            <a:off x="5176929" y="3342325"/>
            <a:ext cx="5216633" cy="536400"/>
          </a:xfrm>
          <a:prstGeom prst="rect">
            <a:avLst/>
          </a:prstGeom>
          <a:noFill/>
          <a:ln>
            <a:noFill/>
          </a:ln>
        </p:spPr>
      </p:pic>
      <p:sp>
        <p:nvSpPr>
          <p:cNvPr id="866" name="Google Shape;866;g26276a3aabc_0_49"/>
          <p:cNvSpPr txBox="1"/>
          <p:nvPr/>
        </p:nvSpPr>
        <p:spPr>
          <a:xfrm>
            <a:off x="5176925" y="2887200"/>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Net force and torque analysis</a:t>
            </a:r>
            <a:r>
              <a:rPr lang="en-US" sz="1800">
                <a:solidFill>
                  <a:schemeClr val="dk1"/>
                </a:solidFill>
              </a:rPr>
              <a:t>:</a:t>
            </a:r>
            <a:endParaRPr sz="1800">
              <a:solidFill>
                <a:schemeClr val="dk1"/>
              </a:solidFill>
            </a:endParaRPr>
          </a:p>
        </p:txBody>
      </p:sp>
      <p:pic>
        <p:nvPicPr>
          <p:cNvPr id="867" name="Google Shape;867;g26276a3aabc_0_49"/>
          <p:cNvPicPr preferRelativeResize="0"/>
          <p:nvPr/>
        </p:nvPicPr>
        <p:blipFill>
          <a:blip r:embed="rId8">
            <a:alphaModFix/>
          </a:blip>
          <a:stretch>
            <a:fillRect/>
          </a:stretch>
        </p:blipFill>
        <p:spPr>
          <a:xfrm>
            <a:off x="5247213" y="3791200"/>
            <a:ext cx="5076037" cy="536400"/>
          </a:xfrm>
          <a:prstGeom prst="rect">
            <a:avLst/>
          </a:prstGeom>
          <a:noFill/>
          <a:ln>
            <a:noFill/>
          </a:ln>
        </p:spPr>
      </p:pic>
      <p:pic>
        <p:nvPicPr>
          <p:cNvPr id="868" name="Google Shape;868;g26276a3aabc_0_49"/>
          <p:cNvPicPr preferRelativeResize="0"/>
          <p:nvPr/>
        </p:nvPicPr>
        <p:blipFill>
          <a:blip r:embed="rId9">
            <a:alphaModFix/>
          </a:blip>
          <a:stretch>
            <a:fillRect/>
          </a:stretch>
        </p:blipFill>
        <p:spPr>
          <a:xfrm>
            <a:off x="5176925" y="4219125"/>
            <a:ext cx="6047459" cy="492600"/>
          </a:xfrm>
          <a:prstGeom prst="rect">
            <a:avLst/>
          </a:prstGeom>
          <a:noFill/>
          <a:ln>
            <a:noFill/>
          </a:ln>
        </p:spPr>
      </p:pic>
      <p:sp>
        <p:nvSpPr>
          <p:cNvPr id="869" name="Google Shape;869;g26276a3aabc_0_49"/>
          <p:cNvSpPr txBox="1"/>
          <p:nvPr/>
        </p:nvSpPr>
        <p:spPr>
          <a:xfrm>
            <a:off x="11233775" y="4123175"/>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(9)</a:t>
            </a:r>
            <a:endParaRPr sz="2800">
              <a:solidFill>
                <a:schemeClr val="dk1"/>
              </a:solidFill>
              <a:latin typeface="Calibri"/>
              <a:ea typeface="Calibri"/>
              <a:cs typeface="Calibri"/>
              <a:sym typeface="Calibri"/>
            </a:endParaRPr>
          </a:p>
        </p:txBody>
      </p:sp>
      <p:pic>
        <p:nvPicPr>
          <p:cNvPr id="870" name="Google Shape;870;g26276a3aabc_0_49"/>
          <p:cNvPicPr preferRelativeResize="0"/>
          <p:nvPr/>
        </p:nvPicPr>
        <p:blipFill>
          <a:blip r:embed="rId10">
            <a:alphaModFix/>
          </a:blip>
          <a:stretch>
            <a:fillRect/>
          </a:stretch>
        </p:blipFill>
        <p:spPr>
          <a:xfrm>
            <a:off x="5287303" y="4752625"/>
            <a:ext cx="3350997" cy="536400"/>
          </a:xfrm>
          <a:prstGeom prst="rect">
            <a:avLst/>
          </a:prstGeom>
          <a:noFill/>
          <a:ln>
            <a:noFill/>
          </a:ln>
        </p:spPr>
      </p:pic>
      <p:sp>
        <p:nvSpPr>
          <p:cNvPr id="871" name="Google Shape;871;g26276a3aabc_0_49"/>
          <p:cNvSpPr txBox="1"/>
          <p:nvPr/>
        </p:nvSpPr>
        <p:spPr>
          <a:xfrm>
            <a:off x="11233775" y="4659575"/>
            <a:ext cx="8256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(10)</a:t>
            </a:r>
            <a:endParaRPr sz="2800">
              <a:solidFill>
                <a:schemeClr val="dk1"/>
              </a:solidFill>
              <a:latin typeface="Calibri"/>
              <a:ea typeface="Calibri"/>
              <a:cs typeface="Calibri"/>
              <a:sym typeface="Calibri"/>
            </a:endParaRPr>
          </a:p>
        </p:txBody>
      </p:sp>
      <p:pic>
        <p:nvPicPr>
          <p:cNvPr id="872" name="Google Shape;872;g26276a3aabc_0_49"/>
          <p:cNvPicPr preferRelativeResize="0"/>
          <p:nvPr/>
        </p:nvPicPr>
        <p:blipFill rotWithShape="1">
          <a:blip r:embed="rId11">
            <a:alphaModFix/>
          </a:blip>
          <a:srcRect b="0" l="0" r="0" t="57370"/>
          <a:stretch/>
        </p:blipFill>
        <p:spPr>
          <a:xfrm>
            <a:off x="5176925" y="5532848"/>
            <a:ext cx="6453199" cy="401400"/>
          </a:xfrm>
          <a:prstGeom prst="rect">
            <a:avLst/>
          </a:prstGeom>
          <a:noFill/>
          <a:ln>
            <a:noFill/>
          </a:ln>
        </p:spPr>
      </p:pic>
      <p:sp>
        <p:nvSpPr>
          <p:cNvPr id="873" name="Google Shape;873;g26276a3aabc_0_49"/>
          <p:cNvSpPr txBox="1"/>
          <p:nvPr/>
        </p:nvSpPr>
        <p:spPr>
          <a:xfrm>
            <a:off x="11280350" y="5397838"/>
            <a:ext cx="8256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(11)</a:t>
            </a:r>
            <a:endParaRPr sz="2800">
              <a:solidFill>
                <a:schemeClr val="dk1"/>
              </a:solidFill>
              <a:latin typeface="Calibri"/>
              <a:ea typeface="Calibri"/>
              <a:cs typeface="Calibri"/>
              <a:sym typeface="Calibri"/>
            </a:endParaRPr>
          </a:p>
        </p:txBody>
      </p:sp>
      <p:sp>
        <p:nvSpPr>
          <p:cNvPr id="874" name="Google Shape;874;g26276a3aabc_0_49"/>
          <p:cNvSpPr txBox="1"/>
          <p:nvPr/>
        </p:nvSpPr>
        <p:spPr>
          <a:xfrm>
            <a:off x="5247225" y="5154800"/>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Combine (7), (8),(9), (10):</a:t>
            </a:r>
            <a:endParaRPr sz="1800">
              <a:solidFill>
                <a:schemeClr val="dk1"/>
              </a:solidFill>
            </a:endParaRPr>
          </a:p>
        </p:txBody>
      </p:sp>
      <p:sp>
        <p:nvSpPr>
          <p:cNvPr id="875" name="Google Shape;875;g26276a3aabc_0_49"/>
          <p:cNvSpPr/>
          <p:nvPr/>
        </p:nvSpPr>
        <p:spPr>
          <a:xfrm>
            <a:off x="5247225" y="5553774"/>
            <a:ext cx="5550000" cy="40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g26276a3aabc_0_84"/>
          <p:cNvPicPr preferRelativeResize="0"/>
          <p:nvPr/>
        </p:nvPicPr>
        <p:blipFill>
          <a:blip r:embed="rId3">
            <a:alphaModFix/>
          </a:blip>
          <a:stretch>
            <a:fillRect/>
          </a:stretch>
        </p:blipFill>
        <p:spPr>
          <a:xfrm>
            <a:off x="4907450" y="4996137"/>
            <a:ext cx="6468975" cy="1343625"/>
          </a:xfrm>
          <a:prstGeom prst="rect">
            <a:avLst/>
          </a:prstGeom>
          <a:noFill/>
          <a:ln>
            <a:noFill/>
          </a:ln>
        </p:spPr>
      </p:pic>
      <p:sp>
        <p:nvSpPr>
          <p:cNvPr id="881" name="Google Shape;881;g26276a3aabc_0_8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882" name="Google Shape;882;g26276a3aabc_0_8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883" name="Google Shape;883;g26276a3aabc_0_8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884" name="Google Shape;884;g26276a3aabc_0_84"/>
          <p:cNvPicPr preferRelativeResize="0"/>
          <p:nvPr/>
        </p:nvPicPr>
        <p:blipFill rotWithShape="1">
          <a:blip r:embed="rId4">
            <a:alphaModFix/>
          </a:blip>
          <a:srcRect b="0" l="0" r="0" t="0"/>
          <a:stretch/>
        </p:blipFill>
        <p:spPr>
          <a:xfrm>
            <a:off x="11554210" y="228014"/>
            <a:ext cx="277906" cy="401420"/>
          </a:xfrm>
          <a:prstGeom prst="rect">
            <a:avLst/>
          </a:prstGeom>
          <a:noFill/>
          <a:ln>
            <a:noFill/>
          </a:ln>
        </p:spPr>
      </p:pic>
      <p:sp>
        <p:nvSpPr>
          <p:cNvPr id="885" name="Google Shape;885;g26276a3aabc_0_84"/>
          <p:cNvSpPr txBox="1"/>
          <p:nvPr/>
        </p:nvSpPr>
        <p:spPr>
          <a:xfrm>
            <a:off x="376810" y="204051"/>
            <a:ext cx="10910100" cy="892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Wheel Motion Model - Self Balance </a:t>
            </a:r>
            <a:r>
              <a:rPr b="1" lang="en-US" sz="2600">
                <a:solidFill>
                  <a:schemeClr val="lt1"/>
                </a:solidFill>
              </a:rPr>
              <a:t>(Pt.2)</a:t>
            </a:r>
            <a:endParaRPr sz="2400">
              <a:solidFill>
                <a:schemeClr val="lt1"/>
              </a:solidFill>
            </a:endParaRPr>
          </a:p>
          <a:p>
            <a:pPr indent="0" lvl="0" marL="0" rtl="0" algn="l">
              <a:spcBef>
                <a:spcPts val="0"/>
              </a:spcBef>
              <a:spcAft>
                <a:spcPts val="0"/>
              </a:spcAft>
              <a:buNone/>
            </a:pPr>
            <a:r>
              <a:t/>
            </a:r>
            <a:endParaRPr b="1" sz="2600">
              <a:solidFill>
                <a:schemeClr val="lt1"/>
              </a:solidFill>
            </a:endParaRPr>
          </a:p>
        </p:txBody>
      </p:sp>
      <p:sp>
        <p:nvSpPr>
          <p:cNvPr id="886" name="Google Shape;886;g26276a3aabc_0_8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887" name="Google Shape;887;g26276a3aabc_0_84"/>
          <p:cNvSpPr txBox="1"/>
          <p:nvPr/>
        </p:nvSpPr>
        <p:spPr>
          <a:xfrm>
            <a:off x="11286900" y="1865900"/>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(7)</a:t>
            </a:r>
            <a:endParaRPr sz="2800">
              <a:solidFill>
                <a:schemeClr val="dk1"/>
              </a:solidFill>
              <a:latin typeface="Calibri"/>
              <a:ea typeface="Calibri"/>
              <a:cs typeface="Calibri"/>
              <a:sym typeface="Calibri"/>
            </a:endParaRPr>
          </a:p>
        </p:txBody>
      </p:sp>
      <p:pic>
        <p:nvPicPr>
          <p:cNvPr id="888" name="Google Shape;888;g26276a3aabc_0_84"/>
          <p:cNvPicPr preferRelativeResize="0"/>
          <p:nvPr/>
        </p:nvPicPr>
        <p:blipFill>
          <a:blip r:embed="rId5">
            <a:alphaModFix/>
          </a:blip>
          <a:stretch>
            <a:fillRect/>
          </a:stretch>
        </p:blipFill>
        <p:spPr>
          <a:xfrm>
            <a:off x="152400" y="1021785"/>
            <a:ext cx="4823350" cy="4814435"/>
          </a:xfrm>
          <a:prstGeom prst="rect">
            <a:avLst/>
          </a:prstGeom>
          <a:noFill/>
          <a:ln>
            <a:noFill/>
          </a:ln>
        </p:spPr>
      </p:pic>
      <p:pic>
        <p:nvPicPr>
          <p:cNvPr id="889" name="Google Shape;889;g26276a3aabc_0_84"/>
          <p:cNvPicPr preferRelativeResize="0"/>
          <p:nvPr/>
        </p:nvPicPr>
        <p:blipFill>
          <a:blip r:embed="rId6">
            <a:alphaModFix/>
          </a:blip>
          <a:stretch>
            <a:fillRect/>
          </a:stretch>
        </p:blipFill>
        <p:spPr>
          <a:xfrm>
            <a:off x="4907454" y="1989975"/>
            <a:ext cx="5216633" cy="536400"/>
          </a:xfrm>
          <a:prstGeom prst="rect">
            <a:avLst/>
          </a:prstGeom>
          <a:noFill/>
          <a:ln>
            <a:noFill/>
          </a:ln>
        </p:spPr>
      </p:pic>
      <p:pic>
        <p:nvPicPr>
          <p:cNvPr id="890" name="Google Shape;890;g26276a3aabc_0_84"/>
          <p:cNvPicPr preferRelativeResize="0"/>
          <p:nvPr/>
        </p:nvPicPr>
        <p:blipFill rotWithShape="1">
          <a:blip r:embed="rId7">
            <a:alphaModFix/>
          </a:blip>
          <a:srcRect b="0" l="11347" r="0" t="6472"/>
          <a:stretch/>
        </p:blipFill>
        <p:spPr>
          <a:xfrm>
            <a:off x="6998725" y="1171875"/>
            <a:ext cx="3372149" cy="818100"/>
          </a:xfrm>
          <a:prstGeom prst="rect">
            <a:avLst/>
          </a:prstGeom>
          <a:noFill/>
          <a:ln>
            <a:noFill/>
          </a:ln>
        </p:spPr>
      </p:pic>
      <p:pic>
        <p:nvPicPr>
          <p:cNvPr id="891" name="Google Shape;891;g26276a3aabc_0_84"/>
          <p:cNvPicPr preferRelativeResize="0"/>
          <p:nvPr/>
        </p:nvPicPr>
        <p:blipFill rotWithShape="1">
          <a:blip r:embed="rId8">
            <a:alphaModFix/>
          </a:blip>
          <a:srcRect b="0" l="0" r="8307" t="0"/>
          <a:stretch/>
        </p:blipFill>
        <p:spPr>
          <a:xfrm>
            <a:off x="4907450" y="969000"/>
            <a:ext cx="2039525" cy="948600"/>
          </a:xfrm>
          <a:prstGeom prst="rect">
            <a:avLst/>
          </a:prstGeom>
          <a:noFill/>
          <a:ln>
            <a:noFill/>
          </a:ln>
        </p:spPr>
      </p:pic>
      <p:sp>
        <p:nvSpPr>
          <p:cNvPr id="892" name="Google Shape;892;g26276a3aabc_0_84"/>
          <p:cNvSpPr txBox="1"/>
          <p:nvPr/>
        </p:nvSpPr>
        <p:spPr>
          <a:xfrm>
            <a:off x="11286900" y="1115275"/>
            <a:ext cx="633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(4)</a:t>
            </a:r>
            <a:endParaRPr sz="2800">
              <a:solidFill>
                <a:schemeClr val="dk1"/>
              </a:solidFill>
              <a:latin typeface="Calibri"/>
              <a:ea typeface="Calibri"/>
              <a:cs typeface="Calibri"/>
              <a:sym typeface="Calibri"/>
            </a:endParaRPr>
          </a:p>
        </p:txBody>
      </p:sp>
      <p:sp>
        <p:nvSpPr>
          <p:cNvPr id="893" name="Google Shape;893;g26276a3aabc_0_84"/>
          <p:cNvSpPr txBox="1"/>
          <p:nvPr/>
        </p:nvSpPr>
        <p:spPr>
          <a:xfrm>
            <a:off x="5044075" y="2465200"/>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Combine (4) and (7):</a:t>
            </a:r>
            <a:endParaRPr sz="1800">
              <a:solidFill>
                <a:schemeClr val="dk1"/>
              </a:solidFill>
            </a:endParaRPr>
          </a:p>
        </p:txBody>
      </p:sp>
      <p:pic>
        <p:nvPicPr>
          <p:cNvPr id="894" name="Google Shape;894;g26276a3aabc_0_84"/>
          <p:cNvPicPr preferRelativeResize="0"/>
          <p:nvPr/>
        </p:nvPicPr>
        <p:blipFill>
          <a:blip r:embed="rId9">
            <a:alphaModFix/>
          </a:blip>
          <a:stretch>
            <a:fillRect/>
          </a:stretch>
        </p:blipFill>
        <p:spPr>
          <a:xfrm>
            <a:off x="4907450" y="2920300"/>
            <a:ext cx="6468976" cy="596325"/>
          </a:xfrm>
          <a:prstGeom prst="rect">
            <a:avLst/>
          </a:prstGeom>
          <a:noFill/>
          <a:ln>
            <a:noFill/>
          </a:ln>
        </p:spPr>
      </p:pic>
      <p:sp>
        <p:nvSpPr>
          <p:cNvPr id="895" name="Google Shape;895;g26276a3aabc_0_84"/>
          <p:cNvSpPr txBox="1"/>
          <p:nvPr/>
        </p:nvSpPr>
        <p:spPr>
          <a:xfrm>
            <a:off x="11286900" y="2840975"/>
            <a:ext cx="8130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(12)</a:t>
            </a:r>
            <a:endParaRPr sz="2800">
              <a:solidFill>
                <a:schemeClr val="dk1"/>
              </a:solidFill>
              <a:latin typeface="Calibri"/>
              <a:ea typeface="Calibri"/>
              <a:cs typeface="Calibri"/>
              <a:sym typeface="Calibri"/>
            </a:endParaRPr>
          </a:p>
        </p:txBody>
      </p:sp>
      <p:sp>
        <p:nvSpPr>
          <p:cNvPr id="896" name="Google Shape;896;g26276a3aabc_0_84"/>
          <p:cNvSpPr txBox="1"/>
          <p:nvPr/>
        </p:nvSpPr>
        <p:spPr>
          <a:xfrm>
            <a:off x="5044075" y="3516625"/>
            <a:ext cx="696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Because</a:t>
            </a:r>
            <a:r>
              <a:rPr b="1" lang="en-US"/>
              <a:t> the robot can keep the balance at steady state by changing a tiny pitch angle(θ), we can linearize the parameters:</a:t>
            </a:r>
            <a:endParaRPr b="1"/>
          </a:p>
        </p:txBody>
      </p:sp>
      <p:pic>
        <p:nvPicPr>
          <p:cNvPr id="897" name="Google Shape;897;g26276a3aabc_0_84"/>
          <p:cNvPicPr preferRelativeResize="0"/>
          <p:nvPr/>
        </p:nvPicPr>
        <p:blipFill>
          <a:blip r:embed="rId10">
            <a:alphaModFix/>
          </a:blip>
          <a:stretch>
            <a:fillRect/>
          </a:stretch>
        </p:blipFill>
        <p:spPr>
          <a:xfrm>
            <a:off x="6244026" y="4132225"/>
            <a:ext cx="4459602" cy="536400"/>
          </a:xfrm>
          <a:prstGeom prst="rect">
            <a:avLst/>
          </a:prstGeom>
          <a:noFill/>
          <a:ln>
            <a:noFill/>
          </a:ln>
        </p:spPr>
      </p:pic>
      <p:sp>
        <p:nvSpPr>
          <p:cNvPr id="898" name="Google Shape;898;g26276a3aabc_0_84"/>
          <p:cNvSpPr txBox="1"/>
          <p:nvPr/>
        </p:nvSpPr>
        <p:spPr>
          <a:xfrm>
            <a:off x="11286900" y="5357825"/>
            <a:ext cx="8130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(13)</a:t>
            </a:r>
            <a:endParaRPr sz="2800">
              <a:solidFill>
                <a:schemeClr val="dk1"/>
              </a:solidFill>
              <a:latin typeface="Calibri"/>
              <a:ea typeface="Calibri"/>
              <a:cs typeface="Calibri"/>
              <a:sym typeface="Calibri"/>
            </a:endParaRPr>
          </a:p>
        </p:txBody>
      </p:sp>
      <p:sp>
        <p:nvSpPr>
          <p:cNvPr id="899" name="Google Shape;899;g26276a3aabc_0_84"/>
          <p:cNvSpPr txBox="1"/>
          <p:nvPr/>
        </p:nvSpPr>
        <p:spPr>
          <a:xfrm>
            <a:off x="5044075" y="4602225"/>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After simplification, we can get:</a:t>
            </a:r>
            <a:endParaRPr sz="1800">
              <a:solidFill>
                <a:schemeClr val="dk1"/>
              </a:solidFill>
            </a:endParaRPr>
          </a:p>
        </p:txBody>
      </p:sp>
      <p:sp>
        <p:nvSpPr>
          <p:cNvPr id="900" name="Google Shape;900;g26276a3aabc_0_84"/>
          <p:cNvSpPr/>
          <p:nvPr/>
        </p:nvSpPr>
        <p:spPr>
          <a:xfrm>
            <a:off x="5171125" y="5029500"/>
            <a:ext cx="6115800" cy="125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26276a3aabc_0_175"/>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06" name="Google Shape;906;g26276a3aabc_0_17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07" name="Google Shape;907;g26276a3aabc_0_175"/>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08" name="Google Shape;908;g26276a3aabc_0_17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09" name="Google Shape;909;g26276a3aabc_0_175"/>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Wheel Motion Model - Rotation</a:t>
            </a:r>
            <a:endParaRPr b="0" i="0" sz="2400" u="none" cap="none" strike="noStrike">
              <a:solidFill>
                <a:schemeClr val="lt1"/>
              </a:solidFill>
              <a:latin typeface="Arial"/>
              <a:ea typeface="Arial"/>
              <a:cs typeface="Arial"/>
              <a:sym typeface="Arial"/>
            </a:endParaRPr>
          </a:p>
        </p:txBody>
      </p:sp>
      <p:sp>
        <p:nvSpPr>
          <p:cNvPr id="910" name="Google Shape;910;g26276a3aabc_0_17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911" name="Google Shape;911;g26276a3aabc_0_175"/>
          <p:cNvSpPr txBox="1"/>
          <p:nvPr/>
        </p:nvSpPr>
        <p:spPr>
          <a:xfrm>
            <a:off x="11124850" y="1575375"/>
            <a:ext cx="795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(14)</a:t>
            </a:r>
            <a:endParaRPr sz="2800">
              <a:solidFill>
                <a:schemeClr val="dk1"/>
              </a:solidFill>
              <a:latin typeface="Calibri"/>
              <a:ea typeface="Calibri"/>
              <a:cs typeface="Calibri"/>
              <a:sym typeface="Calibri"/>
            </a:endParaRPr>
          </a:p>
        </p:txBody>
      </p:sp>
      <p:pic>
        <p:nvPicPr>
          <p:cNvPr id="912" name="Google Shape;912;g26276a3aabc_0_175"/>
          <p:cNvPicPr preferRelativeResize="0"/>
          <p:nvPr/>
        </p:nvPicPr>
        <p:blipFill>
          <a:blip r:embed="rId4">
            <a:alphaModFix/>
          </a:blip>
          <a:stretch>
            <a:fillRect/>
          </a:stretch>
        </p:blipFill>
        <p:spPr>
          <a:xfrm>
            <a:off x="0" y="1860813"/>
            <a:ext cx="4963825" cy="3136375"/>
          </a:xfrm>
          <a:prstGeom prst="rect">
            <a:avLst/>
          </a:prstGeom>
          <a:noFill/>
          <a:ln>
            <a:noFill/>
          </a:ln>
        </p:spPr>
      </p:pic>
      <p:pic>
        <p:nvPicPr>
          <p:cNvPr id="913" name="Google Shape;913;g26276a3aabc_0_175"/>
          <p:cNvPicPr preferRelativeResize="0"/>
          <p:nvPr/>
        </p:nvPicPr>
        <p:blipFill>
          <a:blip r:embed="rId5">
            <a:alphaModFix/>
          </a:blip>
          <a:stretch>
            <a:fillRect/>
          </a:stretch>
        </p:blipFill>
        <p:spPr>
          <a:xfrm>
            <a:off x="5864063" y="1575375"/>
            <a:ext cx="3027938" cy="868200"/>
          </a:xfrm>
          <a:prstGeom prst="rect">
            <a:avLst/>
          </a:prstGeom>
          <a:noFill/>
          <a:ln>
            <a:noFill/>
          </a:ln>
        </p:spPr>
      </p:pic>
      <p:pic>
        <p:nvPicPr>
          <p:cNvPr id="914" name="Google Shape;914;g26276a3aabc_0_175"/>
          <p:cNvPicPr preferRelativeResize="0"/>
          <p:nvPr/>
        </p:nvPicPr>
        <p:blipFill>
          <a:blip r:embed="rId6">
            <a:alphaModFix/>
          </a:blip>
          <a:stretch>
            <a:fillRect/>
          </a:stretch>
        </p:blipFill>
        <p:spPr>
          <a:xfrm>
            <a:off x="5701584" y="3158425"/>
            <a:ext cx="2415891" cy="980763"/>
          </a:xfrm>
          <a:prstGeom prst="rect">
            <a:avLst/>
          </a:prstGeom>
          <a:noFill/>
          <a:ln>
            <a:noFill/>
          </a:ln>
        </p:spPr>
      </p:pic>
      <p:pic>
        <p:nvPicPr>
          <p:cNvPr id="915" name="Google Shape;915;g26276a3aabc_0_175"/>
          <p:cNvPicPr preferRelativeResize="0"/>
          <p:nvPr/>
        </p:nvPicPr>
        <p:blipFill>
          <a:blip r:embed="rId7">
            <a:alphaModFix/>
          </a:blip>
          <a:stretch>
            <a:fillRect/>
          </a:stretch>
        </p:blipFill>
        <p:spPr>
          <a:xfrm>
            <a:off x="5620300" y="4641500"/>
            <a:ext cx="3939375" cy="1293300"/>
          </a:xfrm>
          <a:prstGeom prst="rect">
            <a:avLst/>
          </a:prstGeom>
          <a:noFill/>
          <a:ln>
            <a:noFill/>
          </a:ln>
        </p:spPr>
      </p:pic>
      <p:sp>
        <p:nvSpPr>
          <p:cNvPr id="916" name="Google Shape;916;g26276a3aabc_0_175"/>
          <p:cNvSpPr txBox="1"/>
          <p:nvPr/>
        </p:nvSpPr>
        <p:spPr>
          <a:xfrm>
            <a:off x="5404450" y="1120275"/>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Net torque analysis:</a:t>
            </a:r>
            <a:endParaRPr sz="1800">
              <a:solidFill>
                <a:schemeClr val="dk1"/>
              </a:solidFill>
            </a:endParaRPr>
          </a:p>
        </p:txBody>
      </p:sp>
      <p:sp>
        <p:nvSpPr>
          <p:cNvPr id="917" name="Google Shape;917;g26276a3aabc_0_175"/>
          <p:cNvSpPr txBox="1"/>
          <p:nvPr/>
        </p:nvSpPr>
        <p:spPr>
          <a:xfrm>
            <a:off x="5363825" y="2542825"/>
            <a:ext cx="59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 relationship between the yaw angular acceleration and left and right wheel acceleration is:</a:t>
            </a:r>
            <a:endParaRPr b="1"/>
          </a:p>
        </p:txBody>
      </p:sp>
      <p:sp>
        <p:nvSpPr>
          <p:cNvPr id="918" name="Google Shape;918;g26276a3aabc_0_175"/>
          <p:cNvSpPr txBox="1"/>
          <p:nvPr/>
        </p:nvSpPr>
        <p:spPr>
          <a:xfrm>
            <a:off x="5505163" y="4162800"/>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After simplification</a:t>
            </a:r>
            <a:r>
              <a:rPr lang="en-US" sz="1800">
                <a:solidFill>
                  <a:schemeClr val="dk1"/>
                </a:solidFill>
              </a:rPr>
              <a:t>:</a:t>
            </a:r>
            <a:endParaRPr sz="1800">
              <a:solidFill>
                <a:schemeClr val="dk1"/>
              </a:solidFill>
            </a:endParaRPr>
          </a:p>
        </p:txBody>
      </p:sp>
      <p:sp>
        <p:nvSpPr>
          <p:cNvPr id="919" name="Google Shape;919;g26276a3aabc_0_175"/>
          <p:cNvSpPr txBox="1"/>
          <p:nvPr/>
        </p:nvSpPr>
        <p:spPr>
          <a:xfrm>
            <a:off x="11076850" y="5004600"/>
            <a:ext cx="795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(15)</a:t>
            </a:r>
            <a:endParaRPr sz="2800">
              <a:solidFill>
                <a:schemeClr val="dk1"/>
              </a:solidFill>
              <a:latin typeface="Calibri"/>
              <a:ea typeface="Calibri"/>
              <a:cs typeface="Calibri"/>
              <a:sym typeface="Calibri"/>
            </a:endParaRPr>
          </a:p>
        </p:txBody>
      </p:sp>
      <p:sp>
        <p:nvSpPr>
          <p:cNvPr id="920" name="Google Shape;920;g26276a3aabc_0_175"/>
          <p:cNvSpPr/>
          <p:nvPr/>
        </p:nvSpPr>
        <p:spPr>
          <a:xfrm>
            <a:off x="5701575" y="4854050"/>
            <a:ext cx="4037100" cy="108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26276a3aabc_0_334"/>
          <p:cNvSpPr/>
          <p:nvPr/>
        </p:nvSpPr>
        <p:spPr>
          <a:xfrm flipH="1" rot="10800000">
            <a:off x="0" y="-105"/>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26" name="Google Shape;926;g26276a3aabc_0_334"/>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927" name="Google Shape;927;g26276a3aabc_0_33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28" name="Google Shape;928;g26276a3aabc_0_334"/>
          <p:cNvSpPr txBox="1"/>
          <p:nvPr/>
        </p:nvSpPr>
        <p:spPr>
          <a:xfrm>
            <a:off x="368400" y="689565"/>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Control System</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29" name="Google Shape;929;g26276a3aabc_0_334"/>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0" name="Google Shape;930;g26276a3aabc_0_33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931" name="Google Shape;931;g26276a3aabc_0_334"/>
          <p:cNvSpPr txBox="1"/>
          <p:nvPr/>
        </p:nvSpPr>
        <p:spPr>
          <a:xfrm>
            <a:off x="368400" y="2117240"/>
            <a:ext cx="9601200" cy="31707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Physical Model</a:t>
            </a:r>
            <a:endParaRPr b="1" sz="2600">
              <a:solidFill>
                <a:schemeClr val="lt1"/>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Wheel Motion Model</a:t>
            </a:r>
            <a:endParaRPr b="1" sz="2600">
              <a:solidFill>
                <a:srgbClr val="888888"/>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Leg Motion Model</a:t>
            </a:r>
            <a:endParaRPr b="1" sz="2600">
              <a:solidFill>
                <a:schemeClr val="lt1"/>
              </a:solidFill>
            </a:endParaRPr>
          </a:p>
          <a:p>
            <a:pPr indent="-393700" lvl="0" marL="457200" marR="0" rtl="0" algn="l">
              <a:lnSpc>
                <a:spcPct val="100000"/>
              </a:lnSpc>
              <a:spcBef>
                <a:spcPts val="0"/>
              </a:spcBef>
              <a:spcAft>
                <a:spcPts val="0"/>
              </a:spcAft>
              <a:buClr>
                <a:srgbClr val="888888"/>
              </a:buClr>
              <a:buSzPts val="2600"/>
              <a:buChar char="●"/>
            </a:pPr>
            <a:r>
              <a:rPr b="1" lang="en-US" sz="2600">
                <a:solidFill>
                  <a:srgbClr val="888888"/>
                </a:solidFill>
              </a:rPr>
              <a:t>Control Theory</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Linear Quadratic Regulator(LQR) Algorithm</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Virtual Model Control(VMC) Algorithm</a:t>
            </a:r>
            <a:endParaRPr b="1" sz="2600">
              <a:solidFill>
                <a:srgbClr val="888888"/>
              </a:solidFill>
            </a:endParaRPr>
          </a:p>
          <a:p>
            <a:pPr indent="0" lvl="0" marL="0" marR="0" rtl="0" algn="l">
              <a:lnSpc>
                <a:spcPct val="100000"/>
              </a:lnSpc>
              <a:spcBef>
                <a:spcPts val="0"/>
              </a:spcBef>
              <a:spcAft>
                <a:spcPts val="0"/>
              </a:spcAft>
              <a:buNone/>
            </a:pPr>
            <a:r>
              <a:t/>
            </a:r>
            <a:endParaRPr b="1" sz="2600">
              <a:solidFill>
                <a:srgbClr val="888888"/>
              </a:solidFi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g26276a3aabc_0_211"/>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37" name="Google Shape;937;g26276a3aabc_0_21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38" name="Google Shape;938;g26276a3aabc_0_211"/>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39" name="Google Shape;939;g26276a3aabc_0_21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40" name="Google Shape;940;g26276a3aabc_0_211"/>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Leg</a:t>
            </a:r>
            <a:r>
              <a:rPr b="1" lang="en-US" sz="2600">
                <a:solidFill>
                  <a:schemeClr val="lt1"/>
                </a:solidFill>
              </a:rPr>
              <a:t> Motion Model </a:t>
            </a:r>
            <a:endParaRPr b="0" i="0" sz="2400" u="none" cap="none" strike="noStrike">
              <a:solidFill>
                <a:schemeClr val="lt1"/>
              </a:solidFill>
              <a:latin typeface="Arial"/>
              <a:ea typeface="Arial"/>
              <a:cs typeface="Arial"/>
              <a:sym typeface="Arial"/>
            </a:endParaRPr>
          </a:p>
        </p:txBody>
      </p:sp>
      <p:sp>
        <p:nvSpPr>
          <p:cNvPr id="941" name="Google Shape;941;g26276a3aabc_0_21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942" name="Google Shape;942;g26276a3aabc_0_211"/>
          <p:cNvSpPr txBox="1"/>
          <p:nvPr/>
        </p:nvSpPr>
        <p:spPr>
          <a:xfrm>
            <a:off x="5556963" y="1168125"/>
            <a:ext cx="4116900" cy="7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rPr>
              <a:t>Parameter Declaration</a:t>
            </a:r>
            <a:endParaRPr sz="2800">
              <a:solidFill>
                <a:schemeClr val="dk1"/>
              </a:solidFill>
            </a:endParaRPr>
          </a:p>
        </p:txBody>
      </p:sp>
      <p:sp>
        <p:nvSpPr>
          <p:cNvPr id="943" name="Google Shape;943;g26276a3aabc_0_211"/>
          <p:cNvSpPr txBox="1"/>
          <p:nvPr/>
        </p:nvSpPr>
        <p:spPr>
          <a:xfrm>
            <a:off x="4642800" y="5039500"/>
            <a:ext cx="6069900" cy="12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dk1"/>
                </a:solidFill>
                <a:latin typeface="Calibri"/>
                <a:ea typeface="Calibri"/>
                <a:cs typeface="Calibri"/>
                <a:sym typeface="Calibri"/>
              </a:rPr>
              <a:t>A: the center of the wheel motor</a:t>
            </a:r>
            <a:br>
              <a:rPr lang="en-US" sz="1900">
                <a:solidFill>
                  <a:schemeClr val="dk1"/>
                </a:solidFill>
                <a:latin typeface="Calibri"/>
                <a:ea typeface="Calibri"/>
                <a:cs typeface="Calibri"/>
                <a:sym typeface="Calibri"/>
              </a:rPr>
            </a:br>
            <a:r>
              <a:rPr lang="en-US" sz="1900">
                <a:solidFill>
                  <a:schemeClr val="dk1"/>
                </a:solidFill>
                <a:latin typeface="Calibri"/>
                <a:ea typeface="Calibri"/>
                <a:cs typeface="Calibri"/>
                <a:sym typeface="Calibri"/>
              </a:rPr>
              <a:t>B: the center of the robot body</a:t>
            </a:r>
            <a:br>
              <a:rPr lang="en-US" sz="1900">
                <a:solidFill>
                  <a:schemeClr val="dk1"/>
                </a:solidFill>
                <a:latin typeface="Calibri"/>
                <a:ea typeface="Calibri"/>
                <a:cs typeface="Calibri"/>
                <a:sym typeface="Calibri"/>
              </a:rPr>
            </a:br>
            <a:r>
              <a:rPr lang="en-US" sz="1900">
                <a:solidFill>
                  <a:schemeClr val="dk1"/>
                </a:solidFill>
                <a:latin typeface="Calibri"/>
                <a:ea typeface="Calibri"/>
                <a:cs typeface="Calibri"/>
                <a:sym typeface="Calibri"/>
              </a:rPr>
              <a:t>C: the center of the leg motor</a:t>
            </a:r>
            <a:br>
              <a:rPr lang="en-US" sz="1900">
                <a:solidFill>
                  <a:schemeClr val="dk1"/>
                </a:solidFill>
                <a:latin typeface="Calibri"/>
                <a:ea typeface="Calibri"/>
                <a:cs typeface="Calibri"/>
                <a:sym typeface="Calibri"/>
              </a:rPr>
            </a:br>
            <a:r>
              <a:rPr lang="en-US" sz="1900">
                <a:solidFill>
                  <a:schemeClr val="dk1"/>
                </a:solidFill>
                <a:latin typeface="Calibri"/>
                <a:ea typeface="Calibri"/>
                <a:cs typeface="Calibri"/>
                <a:sym typeface="Calibri"/>
              </a:rPr>
              <a:t>D: the joint of the active and connecting </a:t>
            </a:r>
            <a:r>
              <a:rPr lang="en-US" sz="1900">
                <a:solidFill>
                  <a:schemeClr val="dk1"/>
                </a:solidFill>
                <a:latin typeface="Calibri"/>
                <a:ea typeface="Calibri"/>
                <a:cs typeface="Calibri"/>
                <a:sym typeface="Calibri"/>
              </a:rPr>
              <a:t>legs</a:t>
            </a:r>
            <a:endParaRPr sz="1900">
              <a:solidFill>
                <a:schemeClr val="dk1"/>
              </a:solidFill>
              <a:latin typeface="Calibri"/>
              <a:ea typeface="Calibri"/>
              <a:cs typeface="Calibri"/>
              <a:sym typeface="Calibri"/>
            </a:endParaRPr>
          </a:p>
        </p:txBody>
      </p:sp>
      <p:pic>
        <p:nvPicPr>
          <p:cNvPr id="944" name="Google Shape;944;g26276a3aabc_0_211"/>
          <p:cNvPicPr preferRelativeResize="0"/>
          <p:nvPr/>
        </p:nvPicPr>
        <p:blipFill>
          <a:blip r:embed="rId4">
            <a:alphaModFix/>
          </a:blip>
          <a:stretch>
            <a:fillRect/>
          </a:stretch>
        </p:blipFill>
        <p:spPr>
          <a:xfrm>
            <a:off x="4468225" y="1876925"/>
            <a:ext cx="7208777" cy="3160575"/>
          </a:xfrm>
          <a:prstGeom prst="rect">
            <a:avLst/>
          </a:prstGeom>
          <a:noFill/>
          <a:ln>
            <a:noFill/>
          </a:ln>
        </p:spPr>
      </p:pic>
      <p:pic>
        <p:nvPicPr>
          <p:cNvPr id="945" name="Google Shape;945;g26276a3aabc_0_211"/>
          <p:cNvPicPr preferRelativeResize="0"/>
          <p:nvPr/>
        </p:nvPicPr>
        <p:blipFill>
          <a:blip r:embed="rId5">
            <a:alphaModFix/>
          </a:blip>
          <a:stretch>
            <a:fillRect/>
          </a:stretch>
        </p:blipFill>
        <p:spPr>
          <a:xfrm>
            <a:off x="179475" y="1089125"/>
            <a:ext cx="4397050" cy="50641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g26276a3aabc_0_275"/>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51" name="Google Shape;951;g26276a3aabc_0_27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52" name="Google Shape;952;g26276a3aabc_0_275"/>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53" name="Google Shape;953;g26276a3aabc_0_27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54" name="Google Shape;954;g26276a3aabc_0_275"/>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Leg Motion Model </a:t>
            </a:r>
            <a:endParaRPr b="0" i="0" sz="2400" u="none" cap="none" strike="noStrike">
              <a:solidFill>
                <a:schemeClr val="lt1"/>
              </a:solidFill>
              <a:latin typeface="Arial"/>
              <a:ea typeface="Arial"/>
              <a:cs typeface="Arial"/>
              <a:sym typeface="Arial"/>
            </a:endParaRPr>
          </a:p>
        </p:txBody>
      </p:sp>
      <p:sp>
        <p:nvSpPr>
          <p:cNvPr id="955" name="Google Shape;955;g26276a3aabc_0_27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956" name="Google Shape;956;g26276a3aabc_0_275"/>
          <p:cNvPicPr preferRelativeResize="0"/>
          <p:nvPr/>
        </p:nvPicPr>
        <p:blipFill>
          <a:blip r:embed="rId4">
            <a:alphaModFix/>
          </a:blip>
          <a:stretch>
            <a:fillRect/>
          </a:stretch>
        </p:blipFill>
        <p:spPr>
          <a:xfrm>
            <a:off x="4620620" y="2559873"/>
            <a:ext cx="6400800" cy="1038225"/>
          </a:xfrm>
          <a:prstGeom prst="rect">
            <a:avLst/>
          </a:prstGeom>
          <a:noFill/>
          <a:ln>
            <a:noFill/>
          </a:ln>
        </p:spPr>
      </p:pic>
      <p:pic>
        <p:nvPicPr>
          <p:cNvPr id="957" name="Google Shape;957;g26276a3aabc_0_275"/>
          <p:cNvPicPr preferRelativeResize="0"/>
          <p:nvPr/>
        </p:nvPicPr>
        <p:blipFill>
          <a:blip r:embed="rId5">
            <a:alphaModFix/>
          </a:blip>
          <a:stretch>
            <a:fillRect/>
          </a:stretch>
        </p:blipFill>
        <p:spPr>
          <a:xfrm>
            <a:off x="4620620" y="3717998"/>
            <a:ext cx="6400800" cy="990600"/>
          </a:xfrm>
          <a:prstGeom prst="rect">
            <a:avLst/>
          </a:prstGeom>
          <a:noFill/>
          <a:ln>
            <a:noFill/>
          </a:ln>
        </p:spPr>
      </p:pic>
      <p:sp>
        <p:nvSpPr>
          <p:cNvPr id="958" name="Google Shape;958;g26276a3aabc_0_275"/>
          <p:cNvSpPr txBox="1"/>
          <p:nvPr/>
        </p:nvSpPr>
        <p:spPr>
          <a:xfrm>
            <a:off x="11377825" y="3883150"/>
            <a:ext cx="795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(16)</a:t>
            </a:r>
            <a:endParaRPr sz="2800">
              <a:solidFill>
                <a:schemeClr val="dk1"/>
              </a:solidFill>
              <a:latin typeface="Calibri"/>
              <a:ea typeface="Calibri"/>
              <a:cs typeface="Calibri"/>
              <a:sym typeface="Calibri"/>
            </a:endParaRPr>
          </a:p>
        </p:txBody>
      </p:sp>
      <p:sp>
        <p:nvSpPr>
          <p:cNvPr id="959" name="Google Shape;959;g26276a3aabc_0_275"/>
          <p:cNvSpPr txBox="1"/>
          <p:nvPr/>
        </p:nvSpPr>
        <p:spPr>
          <a:xfrm>
            <a:off x="4575000" y="1984875"/>
            <a:ext cx="4098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By using Pythagorean theorem:</a:t>
            </a:r>
            <a:endParaRPr sz="2200">
              <a:solidFill>
                <a:schemeClr val="dk1"/>
              </a:solidFill>
            </a:endParaRPr>
          </a:p>
        </p:txBody>
      </p:sp>
      <p:sp>
        <p:nvSpPr>
          <p:cNvPr id="960" name="Google Shape;960;g26276a3aabc_0_275"/>
          <p:cNvSpPr/>
          <p:nvPr/>
        </p:nvSpPr>
        <p:spPr>
          <a:xfrm>
            <a:off x="4788300" y="3652000"/>
            <a:ext cx="6153600" cy="108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pic>
        <p:nvPicPr>
          <p:cNvPr id="961" name="Google Shape;961;g26276a3aabc_0_275"/>
          <p:cNvPicPr preferRelativeResize="0"/>
          <p:nvPr/>
        </p:nvPicPr>
        <p:blipFill>
          <a:blip r:embed="rId6">
            <a:alphaModFix/>
          </a:blip>
          <a:stretch>
            <a:fillRect/>
          </a:stretch>
        </p:blipFill>
        <p:spPr>
          <a:xfrm>
            <a:off x="179475" y="1089125"/>
            <a:ext cx="4397050" cy="50641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g26276a3aabc_0_23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67" name="Google Shape;967;g26276a3aabc_0_23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68" name="Google Shape;968;g26276a3aabc_0_23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69" name="Google Shape;969;g26276a3aabc_0_23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70" name="Google Shape;970;g26276a3aabc_0_233"/>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Leg Motion Model - Support Phase </a:t>
            </a:r>
            <a:endParaRPr b="0" i="0" sz="2400" u="none" cap="none" strike="noStrike">
              <a:solidFill>
                <a:schemeClr val="lt1"/>
              </a:solidFill>
              <a:latin typeface="Arial"/>
              <a:ea typeface="Arial"/>
              <a:cs typeface="Arial"/>
              <a:sym typeface="Arial"/>
            </a:endParaRPr>
          </a:p>
        </p:txBody>
      </p:sp>
      <p:sp>
        <p:nvSpPr>
          <p:cNvPr id="971" name="Google Shape;971;g26276a3aabc_0_23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972" name="Google Shape;972;g26276a3aabc_0_233"/>
          <p:cNvPicPr preferRelativeResize="0"/>
          <p:nvPr/>
        </p:nvPicPr>
        <p:blipFill>
          <a:blip r:embed="rId4">
            <a:alphaModFix/>
          </a:blip>
          <a:stretch>
            <a:fillRect/>
          </a:stretch>
        </p:blipFill>
        <p:spPr>
          <a:xfrm>
            <a:off x="0" y="930986"/>
            <a:ext cx="5729117" cy="5271777"/>
          </a:xfrm>
          <a:prstGeom prst="rect">
            <a:avLst/>
          </a:prstGeom>
          <a:noFill/>
          <a:ln>
            <a:noFill/>
          </a:ln>
        </p:spPr>
      </p:pic>
      <p:sp>
        <p:nvSpPr>
          <p:cNvPr id="973" name="Google Shape;973;g26276a3aabc_0_233"/>
          <p:cNvSpPr txBox="1"/>
          <p:nvPr/>
        </p:nvSpPr>
        <p:spPr>
          <a:xfrm>
            <a:off x="5233800" y="1467275"/>
            <a:ext cx="3664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Net force and torque analysis:</a:t>
            </a:r>
            <a:endParaRPr sz="1800">
              <a:solidFill>
                <a:schemeClr val="dk1"/>
              </a:solidFill>
            </a:endParaRPr>
          </a:p>
        </p:txBody>
      </p:sp>
      <p:pic>
        <p:nvPicPr>
          <p:cNvPr id="974" name="Google Shape;974;g26276a3aabc_0_233"/>
          <p:cNvPicPr preferRelativeResize="0"/>
          <p:nvPr/>
        </p:nvPicPr>
        <p:blipFill>
          <a:blip r:embed="rId5">
            <a:alphaModFix/>
          </a:blip>
          <a:stretch>
            <a:fillRect/>
          </a:stretch>
        </p:blipFill>
        <p:spPr>
          <a:xfrm>
            <a:off x="5349675" y="2011373"/>
            <a:ext cx="3202475" cy="667175"/>
          </a:xfrm>
          <a:prstGeom prst="rect">
            <a:avLst/>
          </a:prstGeom>
          <a:noFill/>
          <a:ln>
            <a:noFill/>
          </a:ln>
        </p:spPr>
      </p:pic>
      <p:pic>
        <p:nvPicPr>
          <p:cNvPr id="975" name="Google Shape;975;g26276a3aabc_0_233"/>
          <p:cNvPicPr preferRelativeResize="0"/>
          <p:nvPr/>
        </p:nvPicPr>
        <p:blipFill>
          <a:blip r:embed="rId6">
            <a:alphaModFix/>
          </a:blip>
          <a:stretch>
            <a:fillRect/>
          </a:stretch>
        </p:blipFill>
        <p:spPr>
          <a:xfrm>
            <a:off x="5349668" y="2678550"/>
            <a:ext cx="2766132" cy="785675"/>
          </a:xfrm>
          <a:prstGeom prst="rect">
            <a:avLst/>
          </a:prstGeom>
          <a:noFill/>
          <a:ln>
            <a:noFill/>
          </a:ln>
        </p:spPr>
      </p:pic>
      <p:sp>
        <p:nvSpPr>
          <p:cNvPr id="976" name="Google Shape;976;g26276a3aabc_0_233"/>
          <p:cNvSpPr txBox="1"/>
          <p:nvPr/>
        </p:nvSpPr>
        <p:spPr>
          <a:xfrm>
            <a:off x="11132975" y="1967475"/>
            <a:ext cx="795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(17)</a:t>
            </a:r>
            <a:endParaRPr sz="2800">
              <a:solidFill>
                <a:schemeClr val="dk1"/>
              </a:solidFill>
              <a:latin typeface="Calibri"/>
              <a:ea typeface="Calibri"/>
              <a:cs typeface="Calibri"/>
              <a:sym typeface="Calibri"/>
            </a:endParaRPr>
          </a:p>
        </p:txBody>
      </p:sp>
      <p:sp>
        <p:nvSpPr>
          <p:cNvPr id="977" name="Google Shape;977;g26276a3aabc_0_233"/>
          <p:cNvSpPr txBox="1"/>
          <p:nvPr/>
        </p:nvSpPr>
        <p:spPr>
          <a:xfrm>
            <a:off x="11132975" y="2739425"/>
            <a:ext cx="795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(18)</a:t>
            </a:r>
            <a:endParaRPr sz="2800">
              <a:solidFill>
                <a:schemeClr val="dk1"/>
              </a:solidFill>
              <a:latin typeface="Calibri"/>
              <a:ea typeface="Calibri"/>
              <a:cs typeface="Calibri"/>
              <a:sym typeface="Calibri"/>
            </a:endParaRPr>
          </a:p>
        </p:txBody>
      </p:sp>
      <p:pic>
        <p:nvPicPr>
          <p:cNvPr id="978" name="Google Shape;978;g26276a3aabc_0_233"/>
          <p:cNvPicPr preferRelativeResize="0"/>
          <p:nvPr/>
        </p:nvPicPr>
        <p:blipFill>
          <a:blip r:embed="rId7">
            <a:alphaModFix/>
          </a:blip>
          <a:stretch>
            <a:fillRect/>
          </a:stretch>
        </p:blipFill>
        <p:spPr>
          <a:xfrm>
            <a:off x="5404873" y="3770975"/>
            <a:ext cx="3322349" cy="1619725"/>
          </a:xfrm>
          <a:prstGeom prst="rect">
            <a:avLst/>
          </a:prstGeom>
          <a:noFill/>
          <a:ln>
            <a:noFill/>
          </a:ln>
        </p:spPr>
      </p:pic>
      <p:sp>
        <p:nvSpPr>
          <p:cNvPr id="979" name="Google Shape;979;g26276a3aabc_0_233"/>
          <p:cNvSpPr txBox="1"/>
          <p:nvPr/>
        </p:nvSpPr>
        <p:spPr>
          <a:xfrm>
            <a:off x="5349675" y="3391050"/>
            <a:ext cx="49221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After simplification, the end-effector forces are</a:t>
            </a:r>
            <a:r>
              <a:rPr lang="en-US" sz="1800">
                <a:solidFill>
                  <a:schemeClr val="dk1"/>
                </a:solidFill>
              </a:rPr>
              <a:t>:</a:t>
            </a:r>
            <a:endParaRPr sz="1800">
              <a:solidFill>
                <a:schemeClr val="dk1"/>
              </a:solidFill>
            </a:endParaRPr>
          </a:p>
        </p:txBody>
      </p:sp>
      <p:sp>
        <p:nvSpPr>
          <p:cNvPr id="980" name="Google Shape;980;g26276a3aabc_0_233"/>
          <p:cNvSpPr txBox="1"/>
          <p:nvPr/>
        </p:nvSpPr>
        <p:spPr>
          <a:xfrm>
            <a:off x="11132975" y="4226400"/>
            <a:ext cx="795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(19)</a:t>
            </a:r>
            <a:endParaRPr sz="2800">
              <a:solidFill>
                <a:schemeClr val="dk1"/>
              </a:solidFill>
              <a:latin typeface="Calibri"/>
              <a:ea typeface="Calibri"/>
              <a:cs typeface="Calibri"/>
              <a:sym typeface="Calibri"/>
            </a:endParaRPr>
          </a:p>
        </p:txBody>
      </p:sp>
      <p:sp>
        <p:nvSpPr>
          <p:cNvPr id="981" name="Google Shape;981;g26276a3aabc_0_233"/>
          <p:cNvSpPr/>
          <p:nvPr/>
        </p:nvSpPr>
        <p:spPr>
          <a:xfrm>
            <a:off x="5404875" y="3846150"/>
            <a:ext cx="3147300" cy="154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g26276a3aabc_0_255"/>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987" name="Google Shape;987;g26276a3aabc_0_25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988" name="Google Shape;988;g26276a3aabc_0_255"/>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989" name="Google Shape;989;g26276a3aabc_0_25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990" name="Google Shape;990;g26276a3aabc_0_255"/>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Leg Motion Model - Five Link model </a:t>
            </a:r>
            <a:endParaRPr b="0" i="0" sz="2400" u="none" cap="none" strike="noStrike">
              <a:solidFill>
                <a:schemeClr val="lt1"/>
              </a:solidFill>
              <a:latin typeface="Arial"/>
              <a:ea typeface="Arial"/>
              <a:cs typeface="Arial"/>
              <a:sym typeface="Arial"/>
            </a:endParaRPr>
          </a:p>
        </p:txBody>
      </p:sp>
      <p:sp>
        <p:nvSpPr>
          <p:cNvPr id="991" name="Google Shape;991;g26276a3aabc_0_25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992" name="Google Shape;992;g26276a3aabc_0_255"/>
          <p:cNvPicPr preferRelativeResize="0"/>
          <p:nvPr/>
        </p:nvPicPr>
        <p:blipFill rotWithShape="1">
          <a:blip r:embed="rId4">
            <a:alphaModFix/>
          </a:blip>
          <a:srcRect b="0" l="10615" r="4796" t="0"/>
          <a:stretch/>
        </p:blipFill>
        <p:spPr>
          <a:xfrm>
            <a:off x="9500" y="1381825"/>
            <a:ext cx="5395375" cy="4094350"/>
          </a:xfrm>
          <a:prstGeom prst="rect">
            <a:avLst/>
          </a:prstGeom>
          <a:noFill/>
          <a:ln>
            <a:noFill/>
          </a:ln>
        </p:spPr>
      </p:pic>
      <p:pic>
        <p:nvPicPr>
          <p:cNvPr id="993" name="Google Shape;993;g26276a3aabc_0_255"/>
          <p:cNvPicPr preferRelativeResize="0"/>
          <p:nvPr/>
        </p:nvPicPr>
        <p:blipFill>
          <a:blip r:embed="rId5">
            <a:alphaModFix/>
          </a:blip>
          <a:stretch>
            <a:fillRect/>
          </a:stretch>
        </p:blipFill>
        <p:spPr>
          <a:xfrm>
            <a:off x="5404875" y="1931425"/>
            <a:ext cx="5394804" cy="656125"/>
          </a:xfrm>
          <a:prstGeom prst="rect">
            <a:avLst/>
          </a:prstGeom>
          <a:noFill/>
          <a:ln>
            <a:noFill/>
          </a:ln>
        </p:spPr>
      </p:pic>
      <p:pic>
        <p:nvPicPr>
          <p:cNvPr id="994" name="Google Shape;994;g26276a3aabc_0_255"/>
          <p:cNvPicPr preferRelativeResize="0"/>
          <p:nvPr/>
        </p:nvPicPr>
        <p:blipFill rotWithShape="1">
          <a:blip r:embed="rId6">
            <a:alphaModFix/>
          </a:blip>
          <a:srcRect b="0" l="0" r="3929" t="0"/>
          <a:stretch/>
        </p:blipFill>
        <p:spPr>
          <a:xfrm>
            <a:off x="5360237" y="5001338"/>
            <a:ext cx="5509176" cy="1057575"/>
          </a:xfrm>
          <a:prstGeom prst="rect">
            <a:avLst/>
          </a:prstGeom>
          <a:noFill/>
          <a:ln>
            <a:noFill/>
          </a:ln>
        </p:spPr>
      </p:pic>
      <p:sp>
        <p:nvSpPr>
          <p:cNvPr id="995" name="Google Shape;995;g26276a3aabc_0_255"/>
          <p:cNvSpPr txBox="1"/>
          <p:nvPr/>
        </p:nvSpPr>
        <p:spPr>
          <a:xfrm>
            <a:off x="5107125" y="1381825"/>
            <a:ext cx="50589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By using </a:t>
            </a:r>
            <a:r>
              <a:rPr lang="en-US" sz="2350">
                <a:solidFill>
                  <a:schemeClr val="dk1"/>
                </a:solidFill>
                <a:highlight>
                  <a:srgbClr val="FFFFFF"/>
                </a:highlight>
              </a:rPr>
              <a:t>the principle of virtual work</a:t>
            </a:r>
            <a:r>
              <a:rPr lang="en-US" sz="2200">
                <a:solidFill>
                  <a:schemeClr val="dk1"/>
                </a:solidFill>
              </a:rPr>
              <a:t>:</a:t>
            </a:r>
            <a:endParaRPr sz="2200">
              <a:solidFill>
                <a:schemeClr val="dk1"/>
              </a:solidFill>
            </a:endParaRPr>
          </a:p>
        </p:txBody>
      </p:sp>
      <p:sp>
        <p:nvSpPr>
          <p:cNvPr id="996" name="Google Shape;996;g26276a3aabc_0_255"/>
          <p:cNvSpPr txBox="1"/>
          <p:nvPr/>
        </p:nvSpPr>
        <p:spPr>
          <a:xfrm>
            <a:off x="5170125" y="2601963"/>
            <a:ext cx="50589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Take the derivative of </a:t>
            </a:r>
            <a:r>
              <a:rPr lang="en-US" sz="2200">
                <a:solidFill>
                  <a:srgbClr val="FF0000"/>
                </a:solidFill>
              </a:rPr>
              <a:t>z</a:t>
            </a:r>
            <a:r>
              <a:rPr lang="en-US" sz="2200">
                <a:solidFill>
                  <a:schemeClr val="dk1"/>
                </a:solidFill>
              </a:rPr>
              <a:t> w.r.t </a:t>
            </a:r>
            <a:r>
              <a:rPr lang="en-US" sz="2200">
                <a:solidFill>
                  <a:srgbClr val="FF0000"/>
                </a:solidFill>
              </a:rPr>
              <a:t>α </a:t>
            </a:r>
            <a:r>
              <a:rPr lang="en-US" sz="2200">
                <a:solidFill>
                  <a:schemeClr val="dk1"/>
                </a:solidFill>
              </a:rPr>
              <a:t>in (16)</a:t>
            </a:r>
            <a:r>
              <a:rPr lang="en-US" sz="2200">
                <a:solidFill>
                  <a:schemeClr val="dk1"/>
                </a:solidFill>
              </a:rPr>
              <a:t>:</a:t>
            </a:r>
            <a:endParaRPr sz="2200">
              <a:solidFill>
                <a:schemeClr val="dk1"/>
              </a:solidFill>
            </a:endParaRPr>
          </a:p>
        </p:txBody>
      </p:sp>
      <p:sp>
        <p:nvSpPr>
          <p:cNvPr id="997" name="Google Shape;997;g26276a3aabc_0_255"/>
          <p:cNvSpPr txBox="1"/>
          <p:nvPr/>
        </p:nvSpPr>
        <p:spPr>
          <a:xfrm>
            <a:off x="11166850" y="1885663"/>
            <a:ext cx="795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(20)</a:t>
            </a:r>
            <a:endParaRPr sz="2800">
              <a:solidFill>
                <a:schemeClr val="dk1"/>
              </a:solidFill>
              <a:latin typeface="Calibri"/>
              <a:ea typeface="Calibri"/>
              <a:cs typeface="Calibri"/>
              <a:sym typeface="Calibri"/>
            </a:endParaRPr>
          </a:p>
        </p:txBody>
      </p:sp>
      <p:sp>
        <p:nvSpPr>
          <p:cNvPr id="998" name="Google Shape;998;g26276a3aabc_0_255"/>
          <p:cNvSpPr txBox="1"/>
          <p:nvPr/>
        </p:nvSpPr>
        <p:spPr>
          <a:xfrm>
            <a:off x="11166850" y="3160788"/>
            <a:ext cx="795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(21)</a:t>
            </a:r>
            <a:endParaRPr sz="2800">
              <a:solidFill>
                <a:schemeClr val="dk1"/>
              </a:solidFill>
              <a:latin typeface="Calibri"/>
              <a:ea typeface="Calibri"/>
              <a:cs typeface="Calibri"/>
              <a:sym typeface="Calibri"/>
            </a:endParaRPr>
          </a:p>
        </p:txBody>
      </p:sp>
      <p:sp>
        <p:nvSpPr>
          <p:cNvPr id="999" name="Google Shape;999;g26276a3aabc_0_255"/>
          <p:cNvSpPr txBox="1"/>
          <p:nvPr/>
        </p:nvSpPr>
        <p:spPr>
          <a:xfrm>
            <a:off x="11207500" y="5180350"/>
            <a:ext cx="795900" cy="5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(22)</a:t>
            </a:r>
            <a:endParaRPr sz="2800">
              <a:solidFill>
                <a:schemeClr val="dk1"/>
              </a:solidFill>
              <a:latin typeface="Calibri"/>
              <a:ea typeface="Calibri"/>
              <a:cs typeface="Calibri"/>
              <a:sym typeface="Calibri"/>
            </a:endParaRPr>
          </a:p>
        </p:txBody>
      </p:sp>
      <p:sp>
        <p:nvSpPr>
          <p:cNvPr id="1000" name="Google Shape;1000;g26276a3aabc_0_255"/>
          <p:cNvSpPr txBox="1"/>
          <p:nvPr/>
        </p:nvSpPr>
        <p:spPr>
          <a:xfrm>
            <a:off x="5170125" y="4168038"/>
            <a:ext cx="50589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The relationship between torque and end-effector force</a:t>
            </a:r>
            <a:r>
              <a:rPr lang="en-US" sz="2200">
                <a:solidFill>
                  <a:schemeClr val="dk1"/>
                </a:solidFill>
              </a:rPr>
              <a:t>:</a:t>
            </a:r>
            <a:endParaRPr sz="2200">
              <a:solidFill>
                <a:schemeClr val="dk1"/>
              </a:solidFill>
            </a:endParaRPr>
          </a:p>
        </p:txBody>
      </p:sp>
      <p:pic>
        <p:nvPicPr>
          <p:cNvPr id="1001" name="Google Shape;1001;g26276a3aabc_0_255"/>
          <p:cNvPicPr preferRelativeResize="0"/>
          <p:nvPr/>
        </p:nvPicPr>
        <p:blipFill>
          <a:blip r:embed="rId7">
            <a:alphaModFix/>
          </a:blip>
          <a:stretch>
            <a:fillRect/>
          </a:stretch>
        </p:blipFill>
        <p:spPr>
          <a:xfrm>
            <a:off x="5491100" y="3083263"/>
            <a:ext cx="5437125" cy="906188"/>
          </a:xfrm>
          <a:prstGeom prst="rect">
            <a:avLst/>
          </a:prstGeom>
          <a:noFill/>
          <a:ln>
            <a:noFill/>
          </a:ln>
        </p:spPr>
      </p:pic>
      <p:sp>
        <p:nvSpPr>
          <p:cNvPr id="1002" name="Google Shape;1002;g26276a3aabc_0_255"/>
          <p:cNvSpPr/>
          <p:nvPr/>
        </p:nvSpPr>
        <p:spPr>
          <a:xfrm>
            <a:off x="5491100" y="5180350"/>
            <a:ext cx="5509200" cy="90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g26276a3aabc_0_324"/>
          <p:cNvSpPr/>
          <p:nvPr/>
        </p:nvSpPr>
        <p:spPr>
          <a:xfrm flipH="1" rot="10800000">
            <a:off x="0" y="-105"/>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008" name="Google Shape;1008;g26276a3aabc_0_324"/>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1009" name="Google Shape;1009;g26276a3aabc_0_32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010" name="Google Shape;1010;g26276a3aabc_0_324"/>
          <p:cNvSpPr txBox="1"/>
          <p:nvPr/>
        </p:nvSpPr>
        <p:spPr>
          <a:xfrm>
            <a:off x="368400" y="689565"/>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Control System</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11" name="Google Shape;1011;g26276a3aabc_0_324"/>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2" name="Google Shape;1012;g26276a3aabc_0_32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013" name="Google Shape;1013;g26276a3aabc_0_324"/>
          <p:cNvSpPr txBox="1"/>
          <p:nvPr/>
        </p:nvSpPr>
        <p:spPr>
          <a:xfrm>
            <a:off x="368400" y="2117240"/>
            <a:ext cx="9601200" cy="31707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00000"/>
              </a:lnSpc>
              <a:spcBef>
                <a:spcPts val="0"/>
              </a:spcBef>
              <a:spcAft>
                <a:spcPts val="0"/>
              </a:spcAft>
              <a:buClr>
                <a:srgbClr val="888888"/>
              </a:buClr>
              <a:buSzPts val="2600"/>
              <a:buChar char="●"/>
            </a:pPr>
            <a:r>
              <a:rPr b="1" lang="en-US" sz="2600">
                <a:solidFill>
                  <a:srgbClr val="888888"/>
                </a:solidFill>
              </a:rPr>
              <a:t>Physical Model</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Wheel Motion Model</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Leg Motion Model</a:t>
            </a:r>
            <a:endParaRPr b="1" sz="2600">
              <a:solidFill>
                <a:srgbClr val="888888"/>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Control Theory</a:t>
            </a:r>
            <a:endParaRPr b="1" sz="2600">
              <a:solidFill>
                <a:schemeClr val="lt1"/>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Linear Quadratic Regulator(LQR) Algorithm</a:t>
            </a:r>
            <a:endParaRPr b="1" sz="2600">
              <a:solidFill>
                <a:schemeClr val="lt1"/>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Virtual Model Control(VMC) Algorithm</a:t>
            </a:r>
            <a:endParaRPr b="1" sz="2600">
              <a:solidFill>
                <a:srgbClr val="888888"/>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g26276a3aabc_0_34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019" name="Google Shape;1019;g26276a3aabc_0_34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020" name="Google Shape;1020;g26276a3aabc_0_34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021" name="Google Shape;1021;g26276a3aabc_0_34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022" name="Google Shape;1022;g26276a3aabc_0_344"/>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State Space Model (Pt.1)</a:t>
            </a:r>
            <a:endParaRPr b="0" i="0" sz="2400" u="none" cap="none" strike="noStrike">
              <a:solidFill>
                <a:schemeClr val="lt1"/>
              </a:solidFill>
              <a:latin typeface="Arial"/>
              <a:ea typeface="Arial"/>
              <a:cs typeface="Arial"/>
              <a:sym typeface="Arial"/>
            </a:endParaRPr>
          </a:p>
        </p:txBody>
      </p:sp>
      <p:sp>
        <p:nvSpPr>
          <p:cNvPr id="1023" name="Google Shape;1023;g26276a3aabc_0_34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024" name="Google Shape;1024;g26276a3aabc_0_344"/>
          <p:cNvPicPr preferRelativeResize="0"/>
          <p:nvPr/>
        </p:nvPicPr>
        <p:blipFill>
          <a:blip r:embed="rId4">
            <a:alphaModFix/>
          </a:blip>
          <a:stretch>
            <a:fillRect/>
          </a:stretch>
        </p:blipFill>
        <p:spPr>
          <a:xfrm>
            <a:off x="472175" y="1357825"/>
            <a:ext cx="4163850" cy="1607750"/>
          </a:xfrm>
          <a:prstGeom prst="rect">
            <a:avLst/>
          </a:prstGeom>
          <a:noFill/>
          <a:ln>
            <a:noFill/>
          </a:ln>
        </p:spPr>
      </p:pic>
      <p:pic>
        <p:nvPicPr>
          <p:cNvPr id="1025" name="Google Shape;1025;g26276a3aabc_0_344"/>
          <p:cNvPicPr preferRelativeResize="0"/>
          <p:nvPr/>
        </p:nvPicPr>
        <p:blipFill>
          <a:blip r:embed="rId5">
            <a:alphaModFix/>
          </a:blip>
          <a:stretch>
            <a:fillRect/>
          </a:stretch>
        </p:blipFill>
        <p:spPr>
          <a:xfrm>
            <a:off x="555850" y="2884300"/>
            <a:ext cx="3850249" cy="3356825"/>
          </a:xfrm>
          <a:prstGeom prst="rect">
            <a:avLst/>
          </a:prstGeom>
          <a:noFill/>
          <a:ln>
            <a:noFill/>
          </a:ln>
        </p:spPr>
      </p:pic>
      <p:sp>
        <p:nvSpPr>
          <p:cNvPr id="1026" name="Google Shape;1026;g26276a3aabc_0_344"/>
          <p:cNvSpPr txBox="1"/>
          <p:nvPr/>
        </p:nvSpPr>
        <p:spPr>
          <a:xfrm>
            <a:off x="190175" y="860525"/>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Summarize the wheel motion equations</a:t>
            </a:r>
            <a:r>
              <a:rPr lang="en-US" sz="2200">
                <a:solidFill>
                  <a:schemeClr val="dk1"/>
                </a:solidFill>
              </a:rPr>
              <a:t>:</a:t>
            </a:r>
            <a:endParaRPr sz="2200">
              <a:solidFill>
                <a:schemeClr val="dk1"/>
              </a:solidFill>
            </a:endParaRPr>
          </a:p>
        </p:txBody>
      </p:sp>
      <p:sp>
        <p:nvSpPr>
          <p:cNvPr id="1027" name="Google Shape;1027;g26276a3aabc_0_344"/>
          <p:cNvSpPr txBox="1"/>
          <p:nvPr/>
        </p:nvSpPr>
        <p:spPr>
          <a:xfrm>
            <a:off x="5733475" y="3876500"/>
            <a:ext cx="5775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Determine the state vector and </a:t>
            </a:r>
            <a:r>
              <a:rPr lang="en-US" sz="2200">
                <a:solidFill>
                  <a:schemeClr val="dk1"/>
                </a:solidFill>
              </a:rPr>
              <a:t>input</a:t>
            </a:r>
            <a:r>
              <a:rPr lang="en-US" sz="2200">
                <a:solidFill>
                  <a:schemeClr val="dk1"/>
                </a:solidFill>
              </a:rPr>
              <a:t> </a:t>
            </a:r>
            <a:r>
              <a:rPr lang="en-US" sz="2200">
                <a:solidFill>
                  <a:schemeClr val="dk1"/>
                </a:solidFill>
              </a:rPr>
              <a:t>vector</a:t>
            </a:r>
            <a:endParaRPr sz="2200">
              <a:solidFill>
                <a:schemeClr val="dk1"/>
              </a:solidFill>
            </a:endParaRPr>
          </a:p>
        </p:txBody>
      </p:sp>
      <p:pic>
        <p:nvPicPr>
          <p:cNvPr id="1028" name="Google Shape;1028;g26276a3aabc_0_344"/>
          <p:cNvPicPr preferRelativeResize="0"/>
          <p:nvPr/>
        </p:nvPicPr>
        <p:blipFill rotWithShape="1">
          <a:blip r:embed="rId6">
            <a:alphaModFix/>
          </a:blip>
          <a:srcRect b="0" l="3595" r="0" t="0"/>
          <a:stretch/>
        </p:blipFill>
        <p:spPr>
          <a:xfrm>
            <a:off x="5859475" y="4495475"/>
            <a:ext cx="3006475" cy="603050"/>
          </a:xfrm>
          <a:prstGeom prst="rect">
            <a:avLst/>
          </a:prstGeom>
          <a:noFill/>
          <a:ln>
            <a:noFill/>
          </a:ln>
        </p:spPr>
      </p:pic>
      <p:pic>
        <p:nvPicPr>
          <p:cNvPr id="1029" name="Google Shape;1029;g26276a3aabc_0_344"/>
          <p:cNvPicPr preferRelativeResize="0"/>
          <p:nvPr/>
        </p:nvPicPr>
        <p:blipFill rotWithShape="1">
          <a:blip r:embed="rId7">
            <a:alphaModFix/>
          </a:blip>
          <a:srcRect b="0" l="0" r="0" t="10825"/>
          <a:stretch/>
        </p:blipFill>
        <p:spPr>
          <a:xfrm>
            <a:off x="5819675" y="5213750"/>
            <a:ext cx="2247900" cy="603050"/>
          </a:xfrm>
          <a:prstGeom prst="rect">
            <a:avLst/>
          </a:prstGeom>
          <a:noFill/>
          <a:ln>
            <a:noFill/>
          </a:ln>
        </p:spPr>
      </p:pic>
      <p:pic>
        <p:nvPicPr>
          <p:cNvPr id="1030" name="Google Shape;1030;g26276a3aabc_0_344"/>
          <p:cNvPicPr preferRelativeResize="0"/>
          <p:nvPr/>
        </p:nvPicPr>
        <p:blipFill>
          <a:blip r:embed="rId8">
            <a:alphaModFix/>
          </a:blip>
          <a:stretch>
            <a:fillRect/>
          </a:stretch>
        </p:blipFill>
        <p:spPr>
          <a:xfrm>
            <a:off x="5587625" y="991163"/>
            <a:ext cx="6286500" cy="2590800"/>
          </a:xfrm>
          <a:prstGeom prst="rect">
            <a:avLst/>
          </a:prstGeom>
          <a:noFill/>
          <a:ln>
            <a:noFill/>
          </a:ln>
        </p:spPr>
      </p:pic>
      <p:cxnSp>
        <p:nvCxnSpPr>
          <p:cNvPr id="1031" name="Google Shape;1031;g26276a3aabc_0_344"/>
          <p:cNvCxnSpPr/>
          <p:nvPr/>
        </p:nvCxnSpPr>
        <p:spPr>
          <a:xfrm flipH="1" rot="10800000">
            <a:off x="4406100" y="2283275"/>
            <a:ext cx="1306500" cy="6600"/>
          </a:xfrm>
          <a:prstGeom prst="straightConnector1">
            <a:avLst/>
          </a:prstGeom>
          <a:noFill/>
          <a:ln cap="flat" cmpd="sng" w="9525">
            <a:solidFill>
              <a:schemeClr val="dk2"/>
            </a:solidFill>
            <a:prstDash val="solid"/>
            <a:round/>
            <a:headEnd len="med" w="med" type="none"/>
            <a:tailEnd len="med" w="med" type="triangle"/>
          </a:ln>
        </p:spPr>
      </p:cxnSp>
      <p:sp>
        <p:nvSpPr>
          <p:cNvPr id="1032" name="Google Shape;1032;g26276a3aabc_0_344"/>
          <p:cNvSpPr/>
          <p:nvPr/>
        </p:nvSpPr>
        <p:spPr>
          <a:xfrm>
            <a:off x="5712600" y="4469104"/>
            <a:ext cx="3280200" cy="1347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a08523534b_3_450"/>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Wheel Drive</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154" name="Google Shape;154;g2a08523534b_3_45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55" name="Google Shape;155;g2a08523534b_3_45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56" name="Google Shape;156;g2a08523534b_3_45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57" name="Google Shape;157;g2a08523534b_3_45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58" name="Google Shape;158;g2a08523534b_3_450"/>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Requirements &amp; Verification</a:t>
            </a:r>
            <a:endParaRPr b="0" i="0" sz="2400" u="none" cap="none" strike="noStrike">
              <a:solidFill>
                <a:schemeClr val="lt1"/>
              </a:solidFill>
              <a:latin typeface="Arial"/>
              <a:ea typeface="Arial"/>
              <a:cs typeface="Arial"/>
              <a:sym typeface="Arial"/>
            </a:endParaRPr>
          </a:p>
        </p:txBody>
      </p:sp>
      <p:sp>
        <p:nvSpPr>
          <p:cNvPr id="159" name="Google Shape;159;g2a08523534b_3_45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60" name="Google Shape;160;g2a08523534b_3_450"/>
          <p:cNvPicPr preferRelativeResize="0"/>
          <p:nvPr/>
        </p:nvPicPr>
        <p:blipFill>
          <a:blip r:embed="rId4">
            <a:alphaModFix/>
          </a:blip>
          <a:stretch>
            <a:fillRect/>
          </a:stretch>
        </p:blipFill>
        <p:spPr>
          <a:xfrm>
            <a:off x="430700" y="2414689"/>
            <a:ext cx="5690248" cy="2555524"/>
          </a:xfrm>
          <a:prstGeom prst="rect">
            <a:avLst/>
          </a:prstGeom>
          <a:noFill/>
          <a:ln>
            <a:noFill/>
          </a:ln>
        </p:spPr>
      </p:pic>
      <p:pic>
        <p:nvPicPr>
          <p:cNvPr id="161" name="Google Shape;161;g2a08523534b_3_450"/>
          <p:cNvPicPr preferRelativeResize="0"/>
          <p:nvPr/>
        </p:nvPicPr>
        <p:blipFill>
          <a:blip r:embed="rId5">
            <a:alphaModFix/>
          </a:blip>
          <a:stretch>
            <a:fillRect/>
          </a:stretch>
        </p:blipFill>
        <p:spPr>
          <a:xfrm>
            <a:off x="6289200" y="1406450"/>
            <a:ext cx="5451824" cy="46766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g26276a3aabc_0_371"/>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038" name="Google Shape;1038;g26276a3aabc_0_37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039" name="Google Shape;1039;g26276a3aabc_0_371"/>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040" name="Google Shape;1040;g26276a3aabc_0_37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041" name="Google Shape;1041;g26276a3aabc_0_371"/>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a:t>
            </a:r>
            <a:r>
              <a:rPr b="1" lang="en-US" sz="2600">
                <a:solidFill>
                  <a:schemeClr val="lt1"/>
                </a:solidFill>
              </a:rPr>
              <a:t>State Space Model (Pt.2)</a:t>
            </a:r>
            <a:endParaRPr b="0" i="0" sz="2400" u="none" cap="none" strike="noStrike">
              <a:solidFill>
                <a:schemeClr val="lt1"/>
              </a:solidFill>
              <a:latin typeface="Arial"/>
              <a:ea typeface="Arial"/>
              <a:cs typeface="Arial"/>
              <a:sym typeface="Arial"/>
            </a:endParaRPr>
          </a:p>
        </p:txBody>
      </p:sp>
      <p:sp>
        <p:nvSpPr>
          <p:cNvPr id="1042" name="Google Shape;1042;g26276a3aabc_0_37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043" name="Google Shape;1043;g26276a3aabc_0_371"/>
          <p:cNvSpPr txBox="1"/>
          <p:nvPr/>
        </p:nvSpPr>
        <p:spPr>
          <a:xfrm>
            <a:off x="198400" y="1546550"/>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The state </a:t>
            </a:r>
            <a:r>
              <a:rPr lang="en-US" sz="2200">
                <a:solidFill>
                  <a:schemeClr val="dk1"/>
                </a:solidFill>
              </a:rPr>
              <a:t>space model is</a:t>
            </a:r>
            <a:r>
              <a:rPr lang="en-US" sz="2200">
                <a:solidFill>
                  <a:schemeClr val="dk1"/>
                </a:solidFill>
              </a:rPr>
              <a:t>:</a:t>
            </a:r>
            <a:endParaRPr sz="2200">
              <a:solidFill>
                <a:schemeClr val="dk1"/>
              </a:solidFill>
            </a:endParaRPr>
          </a:p>
        </p:txBody>
      </p:sp>
      <p:pic>
        <p:nvPicPr>
          <p:cNvPr id="1044" name="Google Shape;1044;g26276a3aabc_0_371"/>
          <p:cNvPicPr preferRelativeResize="0"/>
          <p:nvPr/>
        </p:nvPicPr>
        <p:blipFill>
          <a:blip r:embed="rId4">
            <a:alphaModFix/>
          </a:blip>
          <a:stretch>
            <a:fillRect/>
          </a:stretch>
        </p:blipFill>
        <p:spPr>
          <a:xfrm>
            <a:off x="198400" y="2164150"/>
            <a:ext cx="8432250" cy="2535775"/>
          </a:xfrm>
          <a:prstGeom prst="rect">
            <a:avLst/>
          </a:prstGeom>
          <a:noFill/>
          <a:ln>
            <a:noFill/>
          </a:ln>
        </p:spPr>
      </p:pic>
      <p:pic>
        <p:nvPicPr>
          <p:cNvPr id="1045" name="Google Shape;1045;g26276a3aabc_0_371"/>
          <p:cNvPicPr preferRelativeResize="0"/>
          <p:nvPr/>
        </p:nvPicPr>
        <p:blipFill>
          <a:blip r:embed="rId5">
            <a:alphaModFix/>
          </a:blip>
          <a:stretch>
            <a:fillRect/>
          </a:stretch>
        </p:blipFill>
        <p:spPr>
          <a:xfrm>
            <a:off x="8729975" y="2099150"/>
            <a:ext cx="3396997" cy="2535774"/>
          </a:xfrm>
          <a:prstGeom prst="rect">
            <a:avLst/>
          </a:prstGeom>
          <a:noFill/>
          <a:ln>
            <a:noFill/>
          </a:ln>
        </p:spPr>
      </p:pic>
      <p:sp>
        <p:nvSpPr>
          <p:cNvPr id="1046" name="Google Shape;1046;g26276a3aabc_0_371"/>
          <p:cNvSpPr txBox="1"/>
          <p:nvPr/>
        </p:nvSpPr>
        <p:spPr>
          <a:xfrm>
            <a:off x="8903475" y="1709050"/>
            <a:ext cx="32235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highlight>
                  <a:srgbClr val="FFFFFF"/>
                </a:highlight>
              </a:rPr>
              <a:t>Wheel Model Parameters</a:t>
            </a:r>
            <a:endParaRPr sz="2000">
              <a:solidFill>
                <a:schemeClr val="dk1"/>
              </a:solidFill>
            </a:endParaRPr>
          </a:p>
        </p:txBody>
      </p:sp>
      <p:sp>
        <p:nvSpPr>
          <p:cNvPr id="1047" name="Google Shape;1047;g26276a3aabc_0_371"/>
          <p:cNvSpPr txBox="1"/>
          <p:nvPr/>
        </p:nvSpPr>
        <p:spPr>
          <a:xfrm>
            <a:off x="2503675" y="4634925"/>
            <a:ext cx="5283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F0000"/>
                </a:solidFill>
                <a:latin typeface="Calibri"/>
                <a:ea typeface="Calibri"/>
                <a:cs typeface="Calibri"/>
                <a:sym typeface="Calibri"/>
              </a:rPr>
              <a:t>A</a:t>
            </a:r>
            <a:endParaRPr sz="2800">
              <a:solidFill>
                <a:srgbClr val="FF0000"/>
              </a:solidFill>
              <a:latin typeface="Calibri"/>
              <a:ea typeface="Calibri"/>
              <a:cs typeface="Calibri"/>
              <a:sym typeface="Calibri"/>
            </a:endParaRPr>
          </a:p>
        </p:txBody>
      </p:sp>
      <p:sp>
        <p:nvSpPr>
          <p:cNvPr id="1048" name="Google Shape;1048;g26276a3aabc_0_371"/>
          <p:cNvSpPr txBox="1"/>
          <p:nvPr/>
        </p:nvSpPr>
        <p:spPr>
          <a:xfrm>
            <a:off x="6257675" y="4586150"/>
            <a:ext cx="5283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F0000"/>
                </a:solidFill>
                <a:latin typeface="Calibri"/>
                <a:ea typeface="Calibri"/>
                <a:cs typeface="Calibri"/>
                <a:sym typeface="Calibri"/>
              </a:rPr>
              <a:t>B</a:t>
            </a:r>
            <a:endParaRPr sz="2800">
              <a:solidFill>
                <a:srgbClr val="FF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g26276a3aabc_0_39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054" name="Google Shape;1054;g26276a3aabc_0_39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055" name="Google Shape;1055;g26276a3aabc_0_39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056" name="Google Shape;1056;g26276a3aabc_0_39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057" name="Google Shape;1057;g26276a3aabc_0_394"/>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State Space Model (Pt.3)</a:t>
            </a:r>
            <a:endParaRPr b="0" i="0" sz="2400" u="none" cap="none" strike="noStrike">
              <a:solidFill>
                <a:schemeClr val="lt1"/>
              </a:solidFill>
              <a:latin typeface="Arial"/>
              <a:ea typeface="Arial"/>
              <a:cs typeface="Arial"/>
              <a:sym typeface="Arial"/>
            </a:endParaRPr>
          </a:p>
        </p:txBody>
      </p:sp>
      <p:sp>
        <p:nvSpPr>
          <p:cNvPr id="1058" name="Google Shape;1058;g26276a3aabc_0_39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059" name="Google Shape;1059;g26276a3aabc_0_394"/>
          <p:cNvPicPr preferRelativeResize="0"/>
          <p:nvPr/>
        </p:nvPicPr>
        <p:blipFill rotWithShape="1">
          <a:blip r:embed="rId4">
            <a:alphaModFix/>
          </a:blip>
          <a:srcRect b="2893" l="0" r="0" t="0"/>
          <a:stretch/>
        </p:blipFill>
        <p:spPr>
          <a:xfrm>
            <a:off x="2704238" y="1367825"/>
            <a:ext cx="6255224" cy="3682400"/>
          </a:xfrm>
          <a:prstGeom prst="rect">
            <a:avLst/>
          </a:prstGeom>
          <a:noFill/>
          <a:ln>
            <a:noFill/>
          </a:ln>
        </p:spPr>
      </p:pic>
      <p:sp>
        <p:nvSpPr>
          <p:cNvPr id="1060" name="Google Shape;1060;g26276a3aabc_0_394"/>
          <p:cNvSpPr txBox="1"/>
          <p:nvPr/>
        </p:nvSpPr>
        <p:spPr>
          <a:xfrm>
            <a:off x="376800" y="969625"/>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Plug in the </a:t>
            </a:r>
            <a:r>
              <a:rPr lang="en-US" sz="2200">
                <a:solidFill>
                  <a:schemeClr val="dk1"/>
                </a:solidFill>
              </a:rPr>
              <a:t>parameter values</a:t>
            </a:r>
            <a:r>
              <a:rPr lang="en-US" sz="2200">
                <a:solidFill>
                  <a:schemeClr val="dk1"/>
                </a:solidFill>
              </a:rPr>
              <a:t>:</a:t>
            </a:r>
            <a:endParaRPr sz="2200">
              <a:solidFill>
                <a:schemeClr val="dk1"/>
              </a:solidFill>
            </a:endParaRPr>
          </a:p>
        </p:txBody>
      </p:sp>
      <p:sp>
        <p:nvSpPr>
          <p:cNvPr id="1061" name="Google Shape;1061;g26276a3aabc_0_394"/>
          <p:cNvSpPr txBox="1"/>
          <p:nvPr/>
        </p:nvSpPr>
        <p:spPr>
          <a:xfrm>
            <a:off x="376800" y="5170550"/>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Check </a:t>
            </a:r>
            <a:r>
              <a:rPr lang="en-US" sz="2350">
                <a:solidFill>
                  <a:schemeClr val="dk1"/>
                </a:solidFill>
                <a:highlight>
                  <a:srgbClr val="FFFFFF"/>
                </a:highlight>
              </a:rPr>
              <a:t>controllability </a:t>
            </a:r>
            <a:r>
              <a:rPr lang="en-US" sz="2200">
                <a:solidFill>
                  <a:schemeClr val="dk1"/>
                </a:solidFill>
              </a:rPr>
              <a:t>:</a:t>
            </a:r>
            <a:endParaRPr sz="2200">
              <a:solidFill>
                <a:schemeClr val="dk1"/>
              </a:solidFill>
            </a:endParaRPr>
          </a:p>
        </p:txBody>
      </p:sp>
      <p:pic>
        <p:nvPicPr>
          <p:cNvPr id="1062" name="Google Shape;1062;g26276a3aabc_0_394"/>
          <p:cNvPicPr preferRelativeResize="0"/>
          <p:nvPr/>
        </p:nvPicPr>
        <p:blipFill>
          <a:blip r:embed="rId5">
            <a:alphaModFix/>
          </a:blip>
          <a:stretch>
            <a:fillRect/>
          </a:stretch>
        </p:blipFill>
        <p:spPr>
          <a:xfrm>
            <a:off x="376800" y="5677800"/>
            <a:ext cx="5254800" cy="609575"/>
          </a:xfrm>
          <a:prstGeom prst="rect">
            <a:avLst/>
          </a:prstGeom>
          <a:noFill/>
          <a:ln>
            <a:noFill/>
          </a:ln>
        </p:spPr>
      </p:pic>
      <p:pic>
        <p:nvPicPr>
          <p:cNvPr id="1063" name="Google Shape;1063;g26276a3aabc_0_394"/>
          <p:cNvPicPr preferRelativeResize="0"/>
          <p:nvPr/>
        </p:nvPicPr>
        <p:blipFill>
          <a:blip r:embed="rId6">
            <a:alphaModFix/>
          </a:blip>
          <a:stretch>
            <a:fillRect/>
          </a:stretch>
        </p:blipFill>
        <p:spPr>
          <a:xfrm>
            <a:off x="6232053" y="5772150"/>
            <a:ext cx="2662972" cy="420900"/>
          </a:xfrm>
          <a:prstGeom prst="rect">
            <a:avLst/>
          </a:prstGeom>
          <a:noFill/>
          <a:ln>
            <a:noFill/>
          </a:ln>
        </p:spPr>
      </p:pic>
      <p:cxnSp>
        <p:nvCxnSpPr>
          <p:cNvPr id="1064" name="Google Shape;1064;g26276a3aabc_0_394"/>
          <p:cNvCxnSpPr>
            <a:stCxn id="1062" idx="3"/>
            <a:endCxn id="1063" idx="1"/>
          </p:cNvCxnSpPr>
          <p:nvPr/>
        </p:nvCxnSpPr>
        <p:spPr>
          <a:xfrm>
            <a:off x="5631600" y="5982588"/>
            <a:ext cx="600600" cy="0"/>
          </a:xfrm>
          <a:prstGeom prst="straightConnector1">
            <a:avLst/>
          </a:prstGeom>
          <a:noFill/>
          <a:ln cap="flat" cmpd="sng" w="9525">
            <a:solidFill>
              <a:schemeClr val="dk2"/>
            </a:solidFill>
            <a:prstDash val="solid"/>
            <a:round/>
            <a:headEnd len="med" w="med" type="none"/>
            <a:tailEnd len="med" w="med" type="triangle"/>
          </a:ln>
        </p:spPr>
      </p:cxnSp>
      <p:sp>
        <p:nvSpPr>
          <p:cNvPr id="1065" name="Google Shape;1065;g26276a3aabc_0_394"/>
          <p:cNvSpPr txBox="1"/>
          <p:nvPr/>
        </p:nvSpPr>
        <p:spPr>
          <a:xfrm>
            <a:off x="9495475" y="5677800"/>
            <a:ext cx="20151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Calibri"/>
                <a:ea typeface="Calibri"/>
                <a:cs typeface="Calibri"/>
                <a:sym typeface="Calibri"/>
              </a:rPr>
              <a:t>Controllable</a:t>
            </a:r>
            <a:endParaRPr sz="2500">
              <a:solidFill>
                <a:schemeClr val="dk1"/>
              </a:solidFill>
              <a:latin typeface="Calibri"/>
              <a:ea typeface="Calibri"/>
              <a:cs typeface="Calibri"/>
              <a:sym typeface="Calibri"/>
            </a:endParaRPr>
          </a:p>
        </p:txBody>
      </p:sp>
      <p:cxnSp>
        <p:nvCxnSpPr>
          <p:cNvPr id="1066" name="Google Shape;1066;g26276a3aabc_0_394"/>
          <p:cNvCxnSpPr>
            <a:endCxn id="1065" idx="1"/>
          </p:cNvCxnSpPr>
          <p:nvPr/>
        </p:nvCxnSpPr>
        <p:spPr>
          <a:xfrm>
            <a:off x="8967175" y="5982300"/>
            <a:ext cx="528300" cy="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g26276a3aabc_0_42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072" name="Google Shape;1072;g26276a3aabc_0_42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073" name="Google Shape;1073;g26276a3aabc_0_42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074" name="Google Shape;1074;g26276a3aabc_0_42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075" name="Google Shape;1075;g26276a3aabc_0_420"/>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Stability Analysis</a:t>
            </a:r>
            <a:endParaRPr b="0" i="0" sz="2400" u="none" cap="none" strike="noStrike">
              <a:solidFill>
                <a:schemeClr val="lt1"/>
              </a:solidFill>
              <a:latin typeface="Arial"/>
              <a:ea typeface="Arial"/>
              <a:cs typeface="Arial"/>
              <a:sym typeface="Arial"/>
            </a:endParaRPr>
          </a:p>
        </p:txBody>
      </p:sp>
      <p:sp>
        <p:nvSpPr>
          <p:cNvPr id="1076" name="Google Shape;1076;g26276a3aabc_0_42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077" name="Google Shape;1077;g26276a3aabc_0_420"/>
          <p:cNvPicPr preferRelativeResize="0"/>
          <p:nvPr/>
        </p:nvPicPr>
        <p:blipFill>
          <a:blip r:embed="rId4">
            <a:alphaModFix/>
          </a:blip>
          <a:stretch>
            <a:fillRect/>
          </a:stretch>
        </p:blipFill>
        <p:spPr>
          <a:xfrm>
            <a:off x="1545475" y="1424723"/>
            <a:ext cx="5715000" cy="866775"/>
          </a:xfrm>
          <a:prstGeom prst="rect">
            <a:avLst/>
          </a:prstGeom>
          <a:noFill/>
          <a:ln>
            <a:noFill/>
          </a:ln>
        </p:spPr>
      </p:pic>
      <p:sp>
        <p:nvSpPr>
          <p:cNvPr id="1078" name="Google Shape;1078;g26276a3aabc_0_420"/>
          <p:cNvSpPr txBox="1"/>
          <p:nvPr/>
        </p:nvSpPr>
        <p:spPr>
          <a:xfrm>
            <a:off x="376800" y="969625"/>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The eigenvalues of A matrix</a:t>
            </a:r>
            <a:r>
              <a:rPr lang="en-US" sz="2200">
                <a:solidFill>
                  <a:schemeClr val="dk1"/>
                </a:solidFill>
              </a:rPr>
              <a:t>:</a:t>
            </a:r>
            <a:endParaRPr sz="2200">
              <a:solidFill>
                <a:schemeClr val="dk1"/>
              </a:solidFill>
            </a:endParaRPr>
          </a:p>
        </p:txBody>
      </p:sp>
      <p:sp>
        <p:nvSpPr>
          <p:cNvPr id="1079" name="Google Shape;1079;g26276a3aabc_0_420"/>
          <p:cNvSpPr txBox="1"/>
          <p:nvPr/>
        </p:nvSpPr>
        <p:spPr>
          <a:xfrm>
            <a:off x="8103125" y="1553313"/>
            <a:ext cx="20151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Calibri"/>
                <a:ea typeface="Calibri"/>
                <a:cs typeface="Calibri"/>
                <a:sym typeface="Calibri"/>
              </a:rPr>
              <a:t>Unstable</a:t>
            </a:r>
            <a:endParaRPr sz="2500">
              <a:solidFill>
                <a:schemeClr val="dk1"/>
              </a:solidFill>
              <a:latin typeface="Calibri"/>
              <a:ea typeface="Calibri"/>
              <a:cs typeface="Calibri"/>
              <a:sym typeface="Calibri"/>
            </a:endParaRPr>
          </a:p>
        </p:txBody>
      </p:sp>
      <p:cxnSp>
        <p:nvCxnSpPr>
          <p:cNvPr id="1080" name="Google Shape;1080;g26276a3aabc_0_420"/>
          <p:cNvCxnSpPr>
            <a:endCxn id="1079" idx="1"/>
          </p:cNvCxnSpPr>
          <p:nvPr/>
        </p:nvCxnSpPr>
        <p:spPr>
          <a:xfrm flipH="1" rot="10800000">
            <a:off x="7262225" y="1858113"/>
            <a:ext cx="840900" cy="4500"/>
          </a:xfrm>
          <a:prstGeom prst="straightConnector1">
            <a:avLst/>
          </a:prstGeom>
          <a:noFill/>
          <a:ln cap="flat" cmpd="sng" w="9525">
            <a:solidFill>
              <a:schemeClr val="dk2"/>
            </a:solidFill>
            <a:prstDash val="solid"/>
            <a:round/>
            <a:headEnd len="med" w="med" type="none"/>
            <a:tailEnd len="med" w="med" type="triangle"/>
          </a:ln>
        </p:spPr>
      </p:cxnSp>
      <p:pic>
        <p:nvPicPr>
          <p:cNvPr id="1081" name="Google Shape;1081;g26276a3aabc_0_420"/>
          <p:cNvPicPr preferRelativeResize="0"/>
          <p:nvPr/>
        </p:nvPicPr>
        <p:blipFill>
          <a:blip r:embed="rId5">
            <a:alphaModFix/>
          </a:blip>
          <a:stretch>
            <a:fillRect/>
          </a:stretch>
        </p:blipFill>
        <p:spPr>
          <a:xfrm>
            <a:off x="5079538" y="2776548"/>
            <a:ext cx="6096000" cy="1304925"/>
          </a:xfrm>
          <a:prstGeom prst="rect">
            <a:avLst/>
          </a:prstGeom>
          <a:noFill/>
          <a:ln>
            <a:noFill/>
          </a:ln>
        </p:spPr>
      </p:pic>
      <p:pic>
        <p:nvPicPr>
          <p:cNvPr id="1082" name="Google Shape;1082;g26276a3aabc_0_420"/>
          <p:cNvPicPr preferRelativeResize="0"/>
          <p:nvPr/>
        </p:nvPicPr>
        <p:blipFill>
          <a:blip r:embed="rId6">
            <a:alphaModFix/>
          </a:blip>
          <a:stretch>
            <a:fillRect/>
          </a:stretch>
        </p:blipFill>
        <p:spPr>
          <a:xfrm>
            <a:off x="1895875" y="3162310"/>
            <a:ext cx="1924050" cy="533400"/>
          </a:xfrm>
          <a:prstGeom prst="rect">
            <a:avLst/>
          </a:prstGeom>
          <a:noFill/>
          <a:ln>
            <a:noFill/>
          </a:ln>
        </p:spPr>
      </p:pic>
      <p:sp>
        <p:nvSpPr>
          <p:cNvPr id="1083" name="Google Shape;1083;g26276a3aabc_0_420"/>
          <p:cNvSpPr txBox="1"/>
          <p:nvPr/>
        </p:nvSpPr>
        <p:spPr>
          <a:xfrm>
            <a:off x="423575" y="2375400"/>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Feedback </a:t>
            </a:r>
            <a:r>
              <a:rPr lang="en-US" sz="2200">
                <a:solidFill>
                  <a:schemeClr val="dk1"/>
                </a:solidFill>
              </a:rPr>
              <a:t>control</a:t>
            </a:r>
            <a:r>
              <a:rPr lang="en-US" sz="2200">
                <a:solidFill>
                  <a:schemeClr val="dk1"/>
                </a:solidFill>
              </a:rPr>
              <a:t>:</a:t>
            </a:r>
            <a:endParaRPr sz="2200">
              <a:solidFill>
                <a:schemeClr val="dk1"/>
              </a:solidFill>
            </a:endParaRPr>
          </a:p>
        </p:txBody>
      </p:sp>
      <p:sp>
        <p:nvSpPr>
          <p:cNvPr id="1084" name="Google Shape;1084;g26276a3aabc_0_420"/>
          <p:cNvSpPr txBox="1"/>
          <p:nvPr/>
        </p:nvSpPr>
        <p:spPr>
          <a:xfrm>
            <a:off x="4433563" y="3162300"/>
            <a:ext cx="20151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Calibri"/>
                <a:ea typeface="Calibri"/>
                <a:cs typeface="Calibri"/>
                <a:sym typeface="Calibri"/>
              </a:rPr>
              <a:t>where</a:t>
            </a:r>
            <a:endParaRPr sz="2500">
              <a:solidFill>
                <a:schemeClr val="dk1"/>
              </a:solidFill>
              <a:latin typeface="Calibri"/>
              <a:ea typeface="Calibri"/>
              <a:cs typeface="Calibri"/>
              <a:sym typeface="Calibri"/>
            </a:endParaRPr>
          </a:p>
        </p:txBody>
      </p:sp>
      <p:pic>
        <p:nvPicPr>
          <p:cNvPr id="1085" name="Google Shape;1085;g26276a3aabc_0_420"/>
          <p:cNvPicPr preferRelativeResize="0"/>
          <p:nvPr/>
        </p:nvPicPr>
        <p:blipFill>
          <a:blip r:embed="rId7">
            <a:alphaModFix/>
          </a:blip>
          <a:stretch>
            <a:fillRect/>
          </a:stretch>
        </p:blipFill>
        <p:spPr>
          <a:xfrm>
            <a:off x="3279150" y="4587773"/>
            <a:ext cx="5105400" cy="1343025"/>
          </a:xfrm>
          <a:prstGeom prst="rect">
            <a:avLst/>
          </a:prstGeom>
          <a:noFill/>
          <a:ln>
            <a:noFill/>
          </a:ln>
        </p:spPr>
      </p:pic>
      <p:sp>
        <p:nvSpPr>
          <p:cNvPr id="1086" name="Google Shape;1086;g26276a3aabc_0_420"/>
          <p:cNvSpPr txBox="1"/>
          <p:nvPr/>
        </p:nvSpPr>
        <p:spPr>
          <a:xfrm>
            <a:off x="488575" y="4210450"/>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The cost function is</a:t>
            </a:r>
            <a:r>
              <a:rPr lang="en-US" sz="2200">
                <a:solidFill>
                  <a:schemeClr val="dk1"/>
                </a:solidFill>
              </a:rPr>
              <a:t>:</a:t>
            </a:r>
            <a:endParaRPr sz="22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g26276a3aabc_0_462"/>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092" name="Google Shape;1092;g26276a3aabc_0_46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093" name="Google Shape;1093;g26276a3aabc_0_462"/>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094" name="Google Shape;1094;g26276a3aabc_0_46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095" name="Google Shape;1095;g26276a3aabc_0_462"/>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Feedback Gain Selection</a:t>
            </a:r>
            <a:endParaRPr b="0" i="0" sz="2400" u="none" cap="none" strike="noStrike">
              <a:solidFill>
                <a:schemeClr val="lt1"/>
              </a:solidFill>
              <a:latin typeface="Arial"/>
              <a:ea typeface="Arial"/>
              <a:cs typeface="Arial"/>
              <a:sym typeface="Arial"/>
            </a:endParaRPr>
          </a:p>
        </p:txBody>
      </p:sp>
      <p:sp>
        <p:nvSpPr>
          <p:cNvPr id="1096" name="Google Shape;1096;g26276a3aabc_0_46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097" name="Google Shape;1097;g26276a3aabc_0_462"/>
          <p:cNvPicPr preferRelativeResize="0"/>
          <p:nvPr/>
        </p:nvPicPr>
        <p:blipFill>
          <a:blip r:embed="rId4">
            <a:alphaModFix/>
          </a:blip>
          <a:stretch>
            <a:fillRect/>
          </a:stretch>
        </p:blipFill>
        <p:spPr>
          <a:xfrm>
            <a:off x="1338250" y="1424723"/>
            <a:ext cx="9515475" cy="3200400"/>
          </a:xfrm>
          <a:prstGeom prst="rect">
            <a:avLst/>
          </a:prstGeom>
          <a:noFill/>
          <a:ln>
            <a:noFill/>
          </a:ln>
        </p:spPr>
      </p:pic>
      <p:sp>
        <p:nvSpPr>
          <p:cNvPr id="1098" name="Google Shape;1098;g26276a3aabc_0_462"/>
          <p:cNvSpPr txBox="1"/>
          <p:nvPr/>
        </p:nvSpPr>
        <p:spPr>
          <a:xfrm>
            <a:off x="376800" y="969625"/>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Matrix Q and Matrix R</a:t>
            </a:r>
            <a:r>
              <a:rPr lang="en-US" sz="2200">
                <a:solidFill>
                  <a:schemeClr val="dk1"/>
                </a:solidFill>
              </a:rPr>
              <a:t>:</a:t>
            </a:r>
            <a:endParaRPr sz="2200">
              <a:solidFill>
                <a:schemeClr val="dk1"/>
              </a:solidFill>
            </a:endParaRPr>
          </a:p>
        </p:txBody>
      </p:sp>
      <p:pic>
        <p:nvPicPr>
          <p:cNvPr id="1099" name="Google Shape;1099;g26276a3aabc_0_462"/>
          <p:cNvPicPr preferRelativeResize="0"/>
          <p:nvPr/>
        </p:nvPicPr>
        <p:blipFill>
          <a:blip r:embed="rId5">
            <a:alphaModFix/>
          </a:blip>
          <a:stretch>
            <a:fillRect/>
          </a:stretch>
        </p:blipFill>
        <p:spPr>
          <a:xfrm>
            <a:off x="976563" y="4905036"/>
            <a:ext cx="10238879" cy="1423302"/>
          </a:xfrm>
          <a:prstGeom prst="rect">
            <a:avLst/>
          </a:prstGeom>
          <a:noFill/>
          <a:ln>
            <a:noFill/>
          </a:ln>
        </p:spPr>
      </p:pic>
      <p:sp>
        <p:nvSpPr>
          <p:cNvPr id="1100" name="Google Shape;1100;g26276a3aabc_0_462"/>
          <p:cNvSpPr txBox="1"/>
          <p:nvPr/>
        </p:nvSpPr>
        <p:spPr>
          <a:xfrm>
            <a:off x="376800" y="4569275"/>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By using Matlab, the feedback gain K is</a:t>
            </a:r>
            <a:r>
              <a:rPr lang="en-US" sz="2200">
                <a:solidFill>
                  <a:schemeClr val="dk1"/>
                </a:solidFill>
              </a:rPr>
              <a:t>:</a:t>
            </a:r>
            <a:endParaRPr sz="22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g26276a3aabc_0_48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106" name="Google Shape;1106;g26276a3aabc_0_48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107" name="Google Shape;1107;g26276a3aabc_0_48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108" name="Google Shape;1108;g26276a3aabc_0_48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109" name="Google Shape;1109;g26276a3aabc_0_488"/>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Simulink Model</a:t>
            </a:r>
            <a:endParaRPr b="0" i="0" sz="2400" u="none" cap="none" strike="noStrike">
              <a:solidFill>
                <a:schemeClr val="lt1"/>
              </a:solidFill>
              <a:latin typeface="Arial"/>
              <a:ea typeface="Arial"/>
              <a:cs typeface="Arial"/>
              <a:sym typeface="Arial"/>
            </a:endParaRPr>
          </a:p>
        </p:txBody>
      </p:sp>
      <p:sp>
        <p:nvSpPr>
          <p:cNvPr id="1110" name="Google Shape;1110;g26276a3aabc_0_48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111" name="Google Shape;1111;g26276a3aabc_0_488"/>
          <p:cNvPicPr preferRelativeResize="0"/>
          <p:nvPr/>
        </p:nvPicPr>
        <p:blipFill>
          <a:blip r:embed="rId4">
            <a:alphaModFix/>
          </a:blip>
          <a:stretch>
            <a:fillRect/>
          </a:stretch>
        </p:blipFill>
        <p:spPr>
          <a:xfrm>
            <a:off x="827013" y="893075"/>
            <a:ext cx="10009664" cy="5511451"/>
          </a:xfrm>
          <a:prstGeom prst="rect">
            <a:avLst/>
          </a:prstGeom>
          <a:noFill/>
          <a:ln>
            <a:noFill/>
          </a:ln>
        </p:spPr>
      </p:pic>
      <p:sp>
        <p:nvSpPr>
          <p:cNvPr id="1112" name="Google Shape;1112;g26276a3aabc_0_488"/>
          <p:cNvSpPr txBox="1"/>
          <p:nvPr/>
        </p:nvSpPr>
        <p:spPr>
          <a:xfrm>
            <a:off x="-129050" y="1077400"/>
            <a:ext cx="21660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chemeClr val="dk1"/>
                </a:solidFill>
              </a:rPr>
              <a:t>Left Wheel </a:t>
            </a:r>
            <a:endParaRPr sz="2200">
              <a:solidFill>
                <a:schemeClr val="dk1"/>
              </a:solidFill>
            </a:endParaRPr>
          </a:p>
          <a:p>
            <a:pPr indent="0" lvl="0" marL="0" rtl="0" algn="ctr">
              <a:spcBef>
                <a:spcPts val="0"/>
              </a:spcBef>
              <a:spcAft>
                <a:spcPts val="0"/>
              </a:spcAft>
              <a:buNone/>
            </a:pPr>
            <a:r>
              <a:rPr lang="en-US" sz="2200">
                <a:solidFill>
                  <a:schemeClr val="dk1"/>
                </a:solidFill>
              </a:rPr>
              <a:t>Model</a:t>
            </a:r>
            <a:endParaRPr sz="2200">
              <a:solidFill>
                <a:schemeClr val="dk1"/>
              </a:solidFill>
            </a:endParaRPr>
          </a:p>
        </p:txBody>
      </p:sp>
      <p:sp>
        <p:nvSpPr>
          <p:cNvPr id="1113" name="Google Shape;1113;g26276a3aabc_0_488"/>
          <p:cNvSpPr txBox="1"/>
          <p:nvPr/>
        </p:nvSpPr>
        <p:spPr>
          <a:xfrm>
            <a:off x="-129050" y="5161400"/>
            <a:ext cx="21660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chemeClr val="dk1"/>
                </a:solidFill>
              </a:rPr>
              <a:t>Right</a:t>
            </a:r>
            <a:r>
              <a:rPr lang="en-US" sz="2200">
                <a:solidFill>
                  <a:schemeClr val="dk1"/>
                </a:solidFill>
              </a:rPr>
              <a:t> Wheel </a:t>
            </a:r>
            <a:endParaRPr sz="2200">
              <a:solidFill>
                <a:schemeClr val="dk1"/>
              </a:solidFill>
            </a:endParaRPr>
          </a:p>
          <a:p>
            <a:pPr indent="0" lvl="0" marL="0" rtl="0" algn="ctr">
              <a:spcBef>
                <a:spcPts val="0"/>
              </a:spcBef>
              <a:spcAft>
                <a:spcPts val="0"/>
              </a:spcAft>
              <a:buNone/>
            </a:pPr>
            <a:r>
              <a:rPr lang="en-US" sz="2200">
                <a:solidFill>
                  <a:schemeClr val="dk1"/>
                </a:solidFill>
              </a:rPr>
              <a:t>Model</a:t>
            </a:r>
            <a:endParaRPr sz="2200">
              <a:solidFill>
                <a:schemeClr val="dk1"/>
              </a:solidFill>
            </a:endParaRPr>
          </a:p>
        </p:txBody>
      </p:sp>
      <p:cxnSp>
        <p:nvCxnSpPr>
          <p:cNvPr id="1114" name="Google Shape;1114;g26276a3aabc_0_488"/>
          <p:cNvCxnSpPr/>
          <p:nvPr/>
        </p:nvCxnSpPr>
        <p:spPr>
          <a:xfrm>
            <a:off x="1593300" y="1606350"/>
            <a:ext cx="495900" cy="156600"/>
          </a:xfrm>
          <a:prstGeom prst="straightConnector1">
            <a:avLst/>
          </a:prstGeom>
          <a:noFill/>
          <a:ln cap="flat" cmpd="sng" w="9525">
            <a:solidFill>
              <a:schemeClr val="dk2"/>
            </a:solidFill>
            <a:prstDash val="solid"/>
            <a:round/>
            <a:headEnd len="med" w="med" type="none"/>
            <a:tailEnd len="med" w="med" type="triangle"/>
          </a:ln>
        </p:spPr>
      </p:cxnSp>
      <p:cxnSp>
        <p:nvCxnSpPr>
          <p:cNvPr id="1115" name="Google Shape;1115;g26276a3aabc_0_488"/>
          <p:cNvCxnSpPr/>
          <p:nvPr/>
        </p:nvCxnSpPr>
        <p:spPr>
          <a:xfrm flipH="1" rot="10800000">
            <a:off x="1515000" y="5569425"/>
            <a:ext cx="522000" cy="225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26276a3aabc_0_502"/>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121" name="Google Shape;1121;g26276a3aabc_0_502"/>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122" name="Google Shape;1122;g26276a3aabc_0_502"/>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123" name="Google Shape;1123;g26276a3aabc_0_50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124" name="Google Shape;1124;g26276a3aabc_0_502"/>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Velocity </a:t>
            </a:r>
            <a:r>
              <a:rPr b="1" lang="en-US" sz="2600">
                <a:solidFill>
                  <a:schemeClr val="lt1"/>
                </a:solidFill>
              </a:rPr>
              <a:t>Simulation Test </a:t>
            </a:r>
            <a:r>
              <a:rPr b="1" lang="en-US" sz="2600">
                <a:solidFill>
                  <a:schemeClr val="lt1"/>
                </a:solidFill>
              </a:rPr>
              <a:t>Result (State Vector)</a:t>
            </a:r>
            <a:endParaRPr b="0" i="0" sz="2400" u="none" cap="none" strike="noStrike">
              <a:solidFill>
                <a:schemeClr val="lt1"/>
              </a:solidFill>
              <a:latin typeface="Arial"/>
              <a:ea typeface="Arial"/>
              <a:cs typeface="Arial"/>
              <a:sym typeface="Arial"/>
            </a:endParaRPr>
          </a:p>
        </p:txBody>
      </p:sp>
      <p:sp>
        <p:nvSpPr>
          <p:cNvPr id="1125" name="Google Shape;1125;g26276a3aabc_0_502"/>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126" name="Google Shape;1126;g26276a3aabc_0_502"/>
          <p:cNvPicPr preferRelativeResize="0"/>
          <p:nvPr/>
        </p:nvPicPr>
        <p:blipFill>
          <a:blip r:embed="rId4">
            <a:alphaModFix/>
          </a:blip>
          <a:stretch>
            <a:fillRect/>
          </a:stretch>
        </p:blipFill>
        <p:spPr>
          <a:xfrm>
            <a:off x="2171100" y="930986"/>
            <a:ext cx="9881827" cy="5271778"/>
          </a:xfrm>
          <a:prstGeom prst="rect">
            <a:avLst/>
          </a:prstGeom>
          <a:noFill/>
          <a:ln>
            <a:noFill/>
          </a:ln>
        </p:spPr>
      </p:pic>
      <p:sp>
        <p:nvSpPr>
          <p:cNvPr id="1127" name="Google Shape;1127;g26276a3aabc_0_502"/>
          <p:cNvSpPr txBox="1"/>
          <p:nvPr/>
        </p:nvSpPr>
        <p:spPr>
          <a:xfrm>
            <a:off x="0" y="1184100"/>
            <a:ext cx="2171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Set Velocity to 0.5 m/s</a:t>
            </a:r>
            <a:endParaRPr sz="2000">
              <a:solidFill>
                <a:schemeClr val="dk1"/>
              </a:solidFill>
            </a:endParaRPr>
          </a:p>
        </p:txBody>
      </p:sp>
      <p:sp>
        <p:nvSpPr>
          <p:cNvPr id="1128" name="Google Shape;1128;g26276a3aabc_0_502"/>
          <p:cNvSpPr txBox="1"/>
          <p:nvPr/>
        </p:nvSpPr>
        <p:spPr>
          <a:xfrm>
            <a:off x="0" y="3201450"/>
            <a:ext cx="2171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1s converge</a:t>
            </a:r>
            <a:endParaRPr sz="2000">
              <a:solidFill>
                <a:schemeClr val="dk1"/>
              </a:solidFill>
            </a:endParaRPr>
          </a:p>
        </p:txBody>
      </p:sp>
      <p:sp>
        <p:nvSpPr>
          <p:cNvPr id="1129" name="Google Shape;1129;g26276a3aabc_0_502"/>
          <p:cNvSpPr txBox="1"/>
          <p:nvPr/>
        </p:nvSpPr>
        <p:spPr>
          <a:xfrm>
            <a:off x="0" y="5021050"/>
            <a:ext cx="2171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Almost no rotation</a:t>
            </a:r>
            <a:endParaRPr sz="2000">
              <a:solidFill>
                <a:schemeClr val="dk1"/>
              </a:solidFill>
            </a:endParaRPr>
          </a:p>
        </p:txBody>
      </p:sp>
      <p:sp>
        <p:nvSpPr>
          <p:cNvPr id="1130" name="Google Shape;1130;g26276a3aabc_0_502"/>
          <p:cNvSpPr txBox="1"/>
          <p:nvPr/>
        </p:nvSpPr>
        <p:spPr>
          <a:xfrm>
            <a:off x="1711100" y="3708375"/>
            <a:ext cx="5424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0.5</a:t>
            </a:r>
            <a:endParaRPr sz="2000">
              <a:solidFill>
                <a:srgbClr val="FF0000"/>
              </a:solidFill>
            </a:endParaRPr>
          </a:p>
        </p:txBody>
      </p:sp>
      <p:cxnSp>
        <p:nvCxnSpPr>
          <p:cNvPr id="1131" name="Google Shape;1131;g26276a3aabc_0_502"/>
          <p:cNvCxnSpPr/>
          <p:nvPr/>
        </p:nvCxnSpPr>
        <p:spPr>
          <a:xfrm>
            <a:off x="2302075" y="3935925"/>
            <a:ext cx="3108000" cy="0"/>
          </a:xfrm>
          <a:prstGeom prst="straightConnector1">
            <a:avLst/>
          </a:prstGeom>
          <a:noFill/>
          <a:ln cap="flat" cmpd="sng" w="19050">
            <a:solidFill>
              <a:srgbClr val="FF0000"/>
            </a:solidFill>
            <a:prstDash val="solid"/>
            <a:round/>
            <a:headEnd len="med" w="med" type="none"/>
            <a:tailEnd len="med" w="med" type="none"/>
          </a:ln>
        </p:spPr>
      </p:cxnSp>
      <p:cxnSp>
        <p:nvCxnSpPr>
          <p:cNvPr id="1132" name="Google Shape;1132;g26276a3aabc_0_502"/>
          <p:cNvCxnSpPr/>
          <p:nvPr/>
        </p:nvCxnSpPr>
        <p:spPr>
          <a:xfrm>
            <a:off x="2625825" y="3928725"/>
            <a:ext cx="3900" cy="2131200"/>
          </a:xfrm>
          <a:prstGeom prst="straightConnector1">
            <a:avLst/>
          </a:prstGeom>
          <a:noFill/>
          <a:ln cap="flat" cmpd="sng" w="19050">
            <a:solidFill>
              <a:srgbClr val="00FF00"/>
            </a:solidFill>
            <a:prstDash val="solid"/>
            <a:round/>
            <a:headEnd len="med" w="med" type="none"/>
            <a:tailEnd len="med" w="med" type="none"/>
          </a:ln>
        </p:spPr>
      </p:cxnSp>
      <p:sp>
        <p:nvSpPr>
          <p:cNvPr id="1133" name="Google Shape;1133;g26276a3aabc_0_502"/>
          <p:cNvSpPr txBox="1"/>
          <p:nvPr/>
        </p:nvSpPr>
        <p:spPr>
          <a:xfrm>
            <a:off x="2472525" y="6070463"/>
            <a:ext cx="3105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38761D"/>
                </a:solidFill>
              </a:rPr>
              <a:t>1</a:t>
            </a:r>
            <a:endParaRPr b="1" sz="1800">
              <a:solidFill>
                <a:srgbClr val="38761D"/>
              </a:solidFill>
            </a:endParaRPr>
          </a:p>
        </p:txBody>
      </p:sp>
      <p:sp>
        <p:nvSpPr>
          <p:cNvPr id="1134" name="Google Shape;1134;g26276a3aabc_0_502"/>
          <p:cNvSpPr txBox="1"/>
          <p:nvPr/>
        </p:nvSpPr>
        <p:spPr>
          <a:xfrm>
            <a:off x="8821600" y="3421263"/>
            <a:ext cx="1059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x10^-15</a:t>
            </a:r>
            <a:endParaRPr>
              <a:solidFill>
                <a:srgbClr val="FF0000"/>
              </a:solidFill>
            </a:endParaRPr>
          </a:p>
        </p:txBody>
      </p:sp>
      <p:sp>
        <p:nvSpPr>
          <p:cNvPr id="1135" name="Google Shape;1135;g26276a3aabc_0_502"/>
          <p:cNvSpPr txBox="1"/>
          <p:nvPr/>
        </p:nvSpPr>
        <p:spPr>
          <a:xfrm>
            <a:off x="8821600" y="881338"/>
            <a:ext cx="1059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x</a:t>
            </a:r>
            <a:r>
              <a:rPr lang="en-US">
                <a:solidFill>
                  <a:srgbClr val="FF0000"/>
                </a:solidFill>
              </a:rPr>
              <a:t>10^-14</a:t>
            </a:r>
            <a:endParaRPr>
              <a:solidFill>
                <a:srgbClr val="FF0000"/>
              </a:solidFill>
            </a:endParaRPr>
          </a:p>
        </p:txBody>
      </p:sp>
      <p:sp>
        <p:nvSpPr>
          <p:cNvPr id="1136" name="Google Shape;1136;g26276a3aabc_0_502"/>
          <p:cNvSpPr txBox="1"/>
          <p:nvPr/>
        </p:nvSpPr>
        <p:spPr>
          <a:xfrm>
            <a:off x="3796075" y="5643525"/>
            <a:ext cx="1690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Velocity(m/s)</a:t>
            </a:r>
            <a:endParaRPr sz="2000">
              <a:solidFill>
                <a:srgbClr val="FF0000"/>
              </a:solidFill>
            </a:endParaRPr>
          </a:p>
        </p:txBody>
      </p:sp>
      <p:sp>
        <p:nvSpPr>
          <p:cNvPr id="1137" name="Google Shape;1137;g26276a3aabc_0_502"/>
          <p:cNvSpPr txBox="1"/>
          <p:nvPr/>
        </p:nvSpPr>
        <p:spPr>
          <a:xfrm>
            <a:off x="3385050" y="3081925"/>
            <a:ext cx="2406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Displacement</a:t>
            </a:r>
            <a:r>
              <a:rPr lang="en-US" sz="2000">
                <a:solidFill>
                  <a:srgbClr val="FF0000"/>
                </a:solidFill>
              </a:rPr>
              <a:t>(m)</a:t>
            </a:r>
            <a:endParaRPr sz="2000">
              <a:solidFill>
                <a:srgbClr val="FF0000"/>
              </a:solidFill>
            </a:endParaRPr>
          </a:p>
        </p:txBody>
      </p:sp>
      <p:sp>
        <p:nvSpPr>
          <p:cNvPr id="1138" name="Google Shape;1138;g26276a3aabc_0_502"/>
          <p:cNvSpPr txBox="1"/>
          <p:nvPr/>
        </p:nvSpPr>
        <p:spPr>
          <a:xfrm>
            <a:off x="7029275" y="989475"/>
            <a:ext cx="1898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Pitch Angle(°)</a:t>
            </a:r>
            <a:endParaRPr sz="2000">
              <a:solidFill>
                <a:srgbClr val="FF0000"/>
              </a:solidFill>
            </a:endParaRPr>
          </a:p>
        </p:txBody>
      </p:sp>
      <p:sp>
        <p:nvSpPr>
          <p:cNvPr id="1139" name="Google Shape;1139;g26276a3aabc_0_502"/>
          <p:cNvSpPr txBox="1"/>
          <p:nvPr/>
        </p:nvSpPr>
        <p:spPr>
          <a:xfrm>
            <a:off x="10480850" y="3081075"/>
            <a:ext cx="17439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Yaw</a:t>
            </a:r>
            <a:r>
              <a:rPr lang="en-US" sz="2000">
                <a:solidFill>
                  <a:srgbClr val="FF0000"/>
                </a:solidFill>
              </a:rPr>
              <a:t> Angle(°)</a:t>
            </a:r>
            <a:endParaRPr sz="2000">
              <a:solidFill>
                <a:srgbClr val="FF0000"/>
              </a:solidFill>
            </a:endParaRPr>
          </a:p>
        </p:txBody>
      </p:sp>
      <p:sp>
        <p:nvSpPr>
          <p:cNvPr id="1140" name="Google Shape;1140;g26276a3aabc_0_502"/>
          <p:cNvSpPr txBox="1"/>
          <p:nvPr/>
        </p:nvSpPr>
        <p:spPr>
          <a:xfrm>
            <a:off x="8826325" y="5697600"/>
            <a:ext cx="3455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Yaw Angular velocity(</a:t>
            </a:r>
            <a:r>
              <a:rPr lang="en-US" sz="2000">
                <a:solidFill>
                  <a:srgbClr val="FF0000"/>
                </a:solidFill>
              </a:rPr>
              <a:t>rad/s</a:t>
            </a:r>
            <a:r>
              <a:rPr lang="en-US" sz="2000">
                <a:solidFill>
                  <a:srgbClr val="FF0000"/>
                </a:solidFill>
              </a:rPr>
              <a:t>)</a:t>
            </a:r>
            <a:endParaRPr sz="2000">
              <a:solidFill>
                <a:srgbClr val="FF0000"/>
              </a:solidFill>
            </a:endParaRPr>
          </a:p>
        </p:txBody>
      </p:sp>
      <p:sp>
        <p:nvSpPr>
          <p:cNvPr id="1141" name="Google Shape;1141;g26276a3aabc_0_502"/>
          <p:cNvSpPr txBox="1"/>
          <p:nvPr/>
        </p:nvSpPr>
        <p:spPr>
          <a:xfrm>
            <a:off x="5537500" y="3602375"/>
            <a:ext cx="3455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Pitch</a:t>
            </a:r>
            <a:r>
              <a:rPr lang="en-US" sz="2000">
                <a:solidFill>
                  <a:srgbClr val="FF0000"/>
                </a:solidFill>
              </a:rPr>
              <a:t> Angular velocity(rad/s)</a:t>
            </a:r>
            <a:endParaRPr sz="2000">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g26276a3aabc_0_51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147" name="Google Shape;1147;g26276a3aabc_0_51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148" name="Google Shape;1148;g26276a3aabc_0_51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149" name="Google Shape;1149;g26276a3aabc_0_51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150" name="Google Shape;1150;g26276a3aabc_0_514"/>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Velocity </a:t>
            </a:r>
            <a:r>
              <a:rPr b="1" lang="en-US" sz="2600">
                <a:solidFill>
                  <a:schemeClr val="lt1"/>
                </a:solidFill>
              </a:rPr>
              <a:t>Simulation Test</a:t>
            </a:r>
            <a:r>
              <a:rPr b="1" lang="en-US" sz="2600">
                <a:solidFill>
                  <a:schemeClr val="lt1"/>
                </a:solidFill>
              </a:rPr>
              <a:t> Result (Input Vector)</a:t>
            </a:r>
            <a:endParaRPr b="0" i="0" sz="2400" u="none" cap="none" strike="noStrike">
              <a:solidFill>
                <a:schemeClr val="lt1"/>
              </a:solidFill>
              <a:latin typeface="Arial"/>
              <a:ea typeface="Arial"/>
              <a:cs typeface="Arial"/>
              <a:sym typeface="Arial"/>
            </a:endParaRPr>
          </a:p>
        </p:txBody>
      </p:sp>
      <p:sp>
        <p:nvSpPr>
          <p:cNvPr id="1151" name="Google Shape;1151;g26276a3aabc_0_51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152" name="Google Shape;1152;g26276a3aabc_0_514"/>
          <p:cNvPicPr preferRelativeResize="0"/>
          <p:nvPr/>
        </p:nvPicPr>
        <p:blipFill>
          <a:blip r:embed="rId4">
            <a:alphaModFix/>
          </a:blip>
          <a:stretch>
            <a:fillRect/>
          </a:stretch>
        </p:blipFill>
        <p:spPr>
          <a:xfrm>
            <a:off x="2218650" y="1012935"/>
            <a:ext cx="9862613" cy="5271775"/>
          </a:xfrm>
          <a:prstGeom prst="rect">
            <a:avLst/>
          </a:prstGeom>
          <a:noFill/>
          <a:ln>
            <a:noFill/>
          </a:ln>
        </p:spPr>
      </p:pic>
      <p:sp>
        <p:nvSpPr>
          <p:cNvPr id="1153" name="Google Shape;1153;g26276a3aabc_0_514"/>
          <p:cNvSpPr txBox="1"/>
          <p:nvPr/>
        </p:nvSpPr>
        <p:spPr>
          <a:xfrm>
            <a:off x="0" y="2603875"/>
            <a:ext cx="2171100" cy="19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50">
                <a:solidFill>
                  <a:schemeClr val="dk1"/>
                </a:solidFill>
                <a:highlight>
                  <a:srgbClr val="FFFFFF"/>
                </a:highlight>
              </a:rPr>
              <a:t>0.1437 Nm</a:t>
            </a:r>
            <a:endParaRPr sz="2050">
              <a:solidFill>
                <a:schemeClr val="dk1"/>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Meet our requirement </a:t>
            </a:r>
            <a:endParaRPr sz="205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(&lt; 0.3 Nm)</a:t>
            </a:r>
            <a:endParaRPr sz="2050">
              <a:solidFill>
                <a:schemeClr val="dk1"/>
              </a:solidFill>
              <a:highlight>
                <a:srgbClr val="FFFFFF"/>
              </a:highlight>
            </a:endParaRPr>
          </a:p>
          <a:p>
            <a:pPr indent="0" lvl="0" marL="0" rtl="0" algn="ctr">
              <a:spcBef>
                <a:spcPts val="0"/>
              </a:spcBef>
              <a:spcAft>
                <a:spcPts val="0"/>
              </a:spcAft>
              <a:buNone/>
            </a:pPr>
            <a:r>
              <a:t/>
            </a:r>
            <a:endParaRPr sz="2050">
              <a:solidFill>
                <a:schemeClr val="dk1"/>
              </a:solidFill>
              <a:highlight>
                <a:srgbClr val="FFFFFF"/>
              </a:highlight>
            </a:endParaRPr>
          </a:p>
        </p:txBody>
      </p:sp>
      <p:sp>
        <p:nvSpPr>
          <p:cNvPr id="1154" name="Google Shape;1154;g26276a3aabc_0_514"/>
          <p:cNvSpPr/>
          <p:nvPr/>
        </p:nvSpPr>
        <p:spPr>
          <a:xfrm>
            <a:off x="2358075" y="1359050"/>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55" name="Google Shape;1155;g26276a3aabc_0_514"/>
          <p:cNvSpPr/>
          <p:nvPr/>
        </p:nvSpPr>
        <p:spPr>
          <a:xfrm>
            <a:off x="2358075" y="3985950"/>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156" name="Google Shape;1156;g26276a3aabc_0_514"/>
          <p:cNvCxnSpPr>
            <a:endCxn id="1154" idx="3"/>
          </p:cNvCxnSpPr>
          <p:nvPr/>
        </p:nvCxnSpPr>
        <p:spPr>
          <a:xfrm flipH="1" rot="10800000">
            <a:off x="1744675" y="1449441"/>
            <a:ext cx="629700" cy="1440300"/>
          </a:xfrm>
          <a:prstGeom prst="straightConnector1">
            <a:avLst/>
          </a:prstGeom>
          <a:noFill/>
          <a:ln cap="flat" cmpd="sng" w="28575">
            <a:solidFill>
              <a:srgbClr val="FF0000"/>
            </a:solidFill>
            <a:prstDash val="solid"/>
            <a:round/>
            <a:headEnd len="med" w="med" type="none"/>
            <a:tailEnd len="med" w="med" type="triangle"/>
          </a:ln>
        </p:spPr>
      </p:cxnSp>
      <p:cxnSp>
        <p:nvCxnSpPr>
          <p:cNvPr id="1157" name="Google Shape;1157;g26276a3aabc_0_514"/>
          <p:cNvCxnSpPr>
            <a:endCxn id="1155" idx="1"/>
          </p:cNvCxnSpPr>
          <p:nvPr/>
        </p:nvCxnSpPr>
        <p:spPr>
          <a:xfrm>
            <a:off x="1734475" y="2970059"/>
            <a:ext cx="639900" cy="1031400"/>
          </a:xfrm>
          <a:prstGeom prst="straightConnector1">
            <a:avLst/>
          </a:prstGeom>
          <a:noFill/>
          <a:ln cap="flat" cmpd="sng" w="28575">
            <a:solidFill>
              <a:srgbClr val="E84B36"/>
            </a:solidFill>
            <a:prstDash val="solid"/>
            <a:round/>
            <a:headEnd len="med" w="med" type="none"/>
            <a:tailEnd len="med" w="med" type="triangle"/>
          </a:ln>
        </p:spPr>
      </p:cxnSp>
      <p:sp>
        <p:nvSpPr>
          <p:cNvPr id="1158" name="Google Shape;1158;g26276a3aabc_0_514"/>
          <p:cNvSpPr txBox="1"/>
          <p:nvPr/>
        </p:nvSpPr>
        <p:spPr>
          <a:xfrm>
            <a:off x="6864025" y="3047875"/>
            <a:ext cx="35475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Left Wheel Motor Torque</a:t>
            </a:r>
            <a:endParaRPr sz="2200">
              <a:solidFill>
                <a:srgbClr val="FF0000"/>
              </a:solidFill>
            </a:endParaRPr>
          </a:p>
        </p:txBody>
      </p:sp>
      <p:sp>
        <p:nvSpPr>
          <p:cNvPr id="1159" name="Google Shape;1159;g26276a3aabc_0_514"/>
          <p:cNvSpPr txBox="1"/>
          <p:nvPr/>
        </p:nvSpPr>
        <p:spPr>
          <a:xfrm>
            <a:off x="6711625" y="5690825"/>
            <a:ext cx="35475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Right Wheel Motor Torque</a:t>
            </a:r>
            <a:endParaRPr sz="220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g2a07bf76da7_0_0"/>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165" name="Google Shape;1165;g2a07bf76da7_0_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166" name="Google Shape;1166;g2a07bf76da7_0_0"/>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167" name="Google Shape;1167;g2a07bf76da7_0_0"/>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168" name="Google Shape;1168;g2a07bf76da7_0_0"/>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a:t>
            </a:r>
            <a:r>
              <a:rPr b="1" lang="en-US" sz="2600">
                <a:solidFill>
                  <a:schemeClr val="lt1"/>
                </a:solidFill>
              </a:rPr>
              <a:t>Rotation</a:t>
            </a:r>
            <a:r>
              <a:rPr b="1" lang="en-US" sz="2600">
                <a:solidFill>
                  <a:schemeClr val="lt1"/>
                </a:solidFill>
              </a:rPr>
              <a:t> </a:t>
            </a:r>
            <a:r>
              <a:rPr b="1" lang="en-US" sz="2600">
                <a:solidFill>
                  <a:schemeClr val="lt1"/>
                </a:solidFill>
              </a:rPr>
              <a:t>Simulation Test</a:t>
            </a:r>
            <a:r>
              <a:rPr b="1" lang="en-US" sz="2600">
                <a:solidFill>
                  <a:schemeClr val="lt1"/>
                </a:solidFill>
              </a:rPr>
              <a:t> Result (State Vector)</a:t>
            </a:r>
            <a:endParaRPr b="0" i="0" sz="2400" u="none" cap="none" strike="noStrike">
              <a:solidFill>
                <a:schemeClr val="lt1"/>
              </a:solidFill>
              <a:latin typeface="Arial"/>
              <a:ea typeface="Arial"/>
              <a:cs typeface="Arial"/>
              <a:sym typeface="Arial"/>
            </a:endParaRPr>
          </a:p>
        </p:txBody>
      </p:sp>
      <p:sp>
        <p:nvSpPr>
          <p:cNvPr id="1169" name="Google Shape;1169;g2a07bf76da7_0_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170" name="Google Shape;1170;g2a07bf76da7_0_0"/>
          <p:cNvSpPr txBox="1"/>
          <p:nvPr/>
        </p:nvSpPr>
        <p:spPr>
          <a:xfrm>
            <a:off x="0" y="1184100"/>
            <a:ext cx="2171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Set </a:t>
            </a:r>
            <a:r>
              <a:rPr lang="en-US" sz="2000">
                <a:solidFill>
                  <a:schemeClr val="dk1"/>
                </a:solidFill>
              </a:rPr>
              <a:t>rotation angle</a:t>
            </a:r>
            <a:r>
              <a:rPr lang="en-US" sz="2000">
                <a:solidFill>
                  <a:schemeClr val="dk1"/>
                </a:solidFill>
              </a:rPr>
              <a:t> to 30°</a:t>
            </a:r>
            <a:endParaRPr sz="2000">
              <a:solidFill>
                <a:schemeClr val="dk1"/>
              </a:solidFill>
            </a:endParaRPr>
          </a:p>
        </p:txBody>
      </p:sp>
      <p:sp>
        <p:nvSpPr>
          <p:cNvPr id="1171" name="Google Shape;1171;g2a07bf76da7_0_0"/>
          <p:cNvSpPr txBox="1"/>
          <p:nvPr/>
        </p:nvSpPr>
        <p:spPr>
          <a:xfrm>
            <a:off x="0" y="3201450"/>
            <a:ext cx="2171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0.5</a:t>
            </a:r>
            <a:r>
              <a:rPr lang="en-US" sz="2000">
                <a:solidFill>
                  <a:schemeClr val="dk1"/>
                </a:solidFill>
              </a:rPr>
              <a:t>s converge</a:t>
            </a:r>
            <a:endParaRPr sz="2000">
              <a:solidFill>
                <a:schemeClr val="dk1"/>
              </a:solidFill>
            </a:endParaRPr>
          </a:p>
        </p:txBody>
      </p:sp>
      <p:sp>
        <p:nvSpPr>
          <p:cNvPr id="1172" name="Google Shape;1172;g2a07bf76da7_0_0"/>
          <p:cNvSpPr txBox="1"/>
          <p:nvPr/>
        </p:nvSpPr>
        <p:spPr>
          <a:xfrm>
            <a:off x="0" y="5021050"/>
            <a:ext cx="2171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Almost no </a:t>
            </a:r>
            <a:r>
              <a:rPr lang="en-US" sz="2000">
                <a:solidFill>
                  <a:schemeClr val="dk1"/>
                </a:solidFill>
              </a:rPr>
              <a:t>translation</a:t>
            </a:r>
            <a:endParaRPr sz="2000">
              <a:solidFill>
                <a:schemeClr val="dk1"/>
              </a:solidFill>
            </a:endParaRPr>
          </a:p>
        </p:txBody>
      </p:sp>
      <p:pic>
        <p:nvPicPr>
          <p:cNvPr id="1173" name="Google Shape;1173;g2a07bf76da7_0_0"/>
          <p:cNvPicPr preferRelativeResize="0"/>
          <p:nvPr/>
        </p:nvPicPr>
        <p:blipFill>
          <a:blip r:embed="rId4">
            <a:alphaModFix/>
          </a:blip>
          <a:stretch>
            <a:fillRect/>
          </a:stretch>
        </p:blipFill>
        <p:spPr>
          <a:xfrm>
            <a:off x="2092575" y="972112"/>
            <a:ext cx="10020899" cy="5353416"/>
          </a:xfrm>
          <a:prstGeom prst="rect">
            <a:avLst/>
          </a:prstGeom>
          <a:noFill/>
          <a:ln>
            <a:noFill/>
          </a:ln>
        </p:spPr>
      </p:pic>
      <p:sp>
        <p:nvSpPr>
          <p:cNvPr id="1174" name="Google Shape;1174;g2a07bf76da7_0_0"/>
          <p:cNvSpPr txBox="1"/>
          <p:nvPr/>
        </p:nvSpPr>
        <p:spPr>
          <a:xfrm>
            <a:off x="2094900" y="3573650"/>
            <a:ext cx="1059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x</a:t>
            </a:r>
            <a:r>
              <a:rPr lang="en-US">
                <a:solidFill>
                  <a:srgbClr val="FF0000"/>
                </a:solidFill>
              </a:rPr>
              <a:t>10^-16</a:t>
            </a:r>
            <a:endParaRPr>
              <a:solidFill>
                <a:srgbClr val="FF0000"/>
              </a:solidFill>
            </a:endParaRPr>
          </a:p>
        </p:txBody>
      </p:sp>
      <p:sp>
        <p:nvSpPr>
          <p:cNvPr id="1175" name="Google Shape;1175;g2a07bf76da7_0_0"/>
          <p:cNvSpPr txBox="1"/>
          <p:nvPr/>
        </p:nvSpPr>
        <p:spPr>
          <a:xfrm>
            <a:off x="2094900" y="895888"/>
            <a:ext cx="1059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x</a:t>
            </a:r>
            <a:r>
              <a:rPr lang="en-US">
                <a:solidFill>
                  <a:srgbClr val="FF0000"/>
                </a:solidFill>
              </a:rPr>
              <a:t>10^-17</a:t>
            </a:r>
            <a:endParaRPr>
              <a:solidFill>
                <a:srgbClr val="FF0000"/>
              </a:solidFill>
            </a:endParaRPr>
          </a:p>
        </p:txBody>
      </p:sp>
      <p:sp>
        <p:nvSpPr>
          <p:cNvPr id="1176" name="Google Shape;1176;g2a07bf76da7_0_0"/>
          <p:cNvSpPr txBox="1"/>
          <p:nvPr/>
        </p:nvSpPr>
        <p:spPr>
          <a:xfrm>
            <a:off x="3816600" y="3677325"/>
            <a:ext cx="1690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Velocity(m/s)</a:t>
            </a:r>
            <a:endParaRPr sz="2000">
              <a:solidFill>
                <a:srgbClr val="FF0000"/>
              </a:solidFill>
            </a:endParaRPr>
          </a:p>
        </p:txBody>
      </p:sp>
      <p:sp>
        <p:nvSpPr>
          <p:cNvPr id="1177" name="Google Shape;1177;g2a07bf76da7_0_0"/>
          <p:cNvSpPr txBox="1"/>
          <p:nvPr/>
        </p:nvSpPr>
        <p:spPr>
          <a:xfrm>
            <a:off x="3306300" y="1012950"/>
            <a:ext cx="2406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Displacement(m)</a:t>
            </a:r>
            <a:endParaRPr sz="2000">
              <a:solidFill>
                <a:srgbClr val="FF0000"/>
              </a:solidFill>
            </a:endParaRPr>
          </a:p>
        </p:txBody>
      </p:sp>
      <p:sp>
        <p:nvSpPr>
          <p:cNvPr id="1178" name="Google Shape;1178;g2a07bf76da7_0_0"/>
          <p:cNvSpPr txBox="1"/>
          <p:nvPr/>
        </p:nvSpPr>
        <p:spPr>
          <a:xfrm>
            <a:off x="6949800" y="3233475"/>
            <a:ext cx="1976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Pitch Angle(°)</a:t>
            </a:r>
            <a:endParaRPr sz="2000">
              <a:solidFill>
                <a:srgbClr val="FF0000"/>
              </a:solidFill>
            </a:endParaRPr>
          </a:p>
        </p:txBody>
      </p:sp>
      <p:sp>
        <p:nvSpPr>
          <p:cNvPr id="1179" name="Google Shape;1179;g2a07bf76da7_0_0"/>
          <p:cNvSpPr txBox="1"/>
          <p:nvPr/>
        </p:nvSpPr>
        <p:spPr>
          <a:xfrm>
            <a:off x="10480850" y="3233475"/>
            <a:ext cx="17439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Yaw Angle(°)</a:t>
            </a:r>
            <a:endParaRPr sz="2000">
              <a:solidFill>
                <a:srgbClr val="FF0000"/>
              </a:solidFill>
            </a:endParaRPr>
          </a:p>
        </p:txBody>
      </p:sp>
      <p:sp>
        <p:nvSpPr>
          <p:cNvPr id="1180" name="Google Shape;1180;g2a07bf76da7_0_0"/>
          <p:cNvSpPr txBox="1"/>
          <p:nvPr/>
        </p:nvSpPr>
        <p:spPr>
          <a:xfrm>
            <a:off x="8902525" y="5850000"/>
            <a:ext cx="3455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Yaw Angular velocity(rad/s)</a:t>
            </a:r>
            <a:endParaRPr sz="2000">
              <a:solidFill>
                <a:srgbClr val="FF0000"/>
              </a:solidFill>
            </a:endParaRPr>
          </a:p>
        </p:txBody>
      </p:sp>
      <p:sp>
        <p:nvSpPr>
          <p:cNvPr id="1181" name="Google Shape;1181;g2a07bf76da7_0_0"/>
          <p:cNvSpPr txBox="1"/>
          <p:nvPr/>
        </p:nvSpPr>
        <p:spPr>
          <a:xfrm>
            <a:off x="5410075" y="5795925"/>
            <a:ext cx="3455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Pitch Angular velocity(rad/s)</a:t>
            </a:r>
            <a:endParaRPr sz="2000">
              <a:solidFill>
                <a:srgbClr val="FF0000"/>
              </a:solidFill>
            </a:endParaRPr>
          </a:p>
        </p:txBody>
      </p:sp>
      <p:cxnSp>
        <p:nvCxnSpPr>
          <p:cNvPr id="1182" name="Google Shape;1182;g2a07bf76da7_0_0"/>
          <p:cNvCxnSpPr/>
          <p:nvPr/>
        </p:nvCxnSpPr>
        <p:spPr>
          <a:xfrm>
            <a:off x="9027500" y="1442450"/>
            <a:ext cx="3900" cy="2131200"/>
          </a:xfrm>
          <a:prstGeom prst="straightConnector1">
            <a:avLst/>
          </a:prstGeom>
          <a:noFill/>
          <a:ln cap="flat" cmpd="sng" w="19050">
            <a:solidFill>
              <a:srgbClr val="FF0000"/>
            </a:solidFill>
            <a:prstDash val="solid"/>
            <a:round/>
            <a:headEnd len="med" w="med" type="none"/>
            <a:tailEnd len="med" w="med" type="none"/>
          </a:ln>
        </p:spPr>
      </p:cxnSp>
      <p:sp>
        <p:nvSpPr>
          <p:cNvPr id="1183" name="Google Shape;1183;g2a07bf76da7_0_0"/>
          <p:cNvSpPr/>
          <p:nvPr/>
        </p:nvSpPr>
        <p:spPr>
          <a:xfrm>
            <a:off x="8973800" y="1396075"/>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84" name="Google Shape;1184;g2a07bf76da7_0_0"/>
          <p:cNvSpPr txBox="1"/>
          <p:nvPr/>
        </p:nvSpPr>
        <p:spPr>
          <a:xfrm>
            <a:off x="8593725" y="1268125"/>
            <a:ext cx="3978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30</a:t>
            </a:r>
            <a:endParaRPr>
              <a:solidFill>
                <a:srgbClr val="FF0000"/>
              </a:solidFill>
            </a:endParaRPr>
          </a:p>
        </p:txBody>
      </p:sp>
      <p:sp>
        <p:nvSpPr>
          <p:cNvPr id="1185" name="Google Shape;1185;g2a07bf76da7_0_0"/>
          <p:cNvSpPr txBox="1"/>
          <p:nvPr/>
        </p:nvSpPr>
        <p:spPr>
          <a:xfrm>
            <a:off x="8813550" y="3467913"/>
            <a:ext cx="4680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0.5</a:t>
            </a:r>
            <a:endParaRPr>
              <a:solidFill>
                <a:srgbClr val="FF0000"/>
              </a:solidFill>
            </a:endParaRPr>
          </a:p>
        </p:txBody>
      </p:sp>
      <p:sp>
        <p:nvSpPr>
          <p:cNvPr id="1186" name="Google Shape;1186;g2a07bf76da7_0_0"/>
          <p:cNvSpPr txBox="1"/>
          <p:nvPr/>
        </p:nvSpPr>
        <p:spPr>
          <a:xfrm>
            <a:off x="5485000" y="3573650"/>
            <a:ext cx="1059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x</a:t>
            </a:r>
            <a:r>
              <a:rPr lang="en-US">
                <a:solidFill>
                  <a:srgbClr val="FF0000"/>
                </a:solidFill>
              </a:rPr>
              <a:t>10^-15</a:t>
            </a:r>
            <a:endParaRPr>
              <a:solidFill>
                <a:srgbClr val="FF0000"/>
              </a:solidFill>
            </a:endParaRPr>
          </a:p>
        </p:txBody>
      </p:sp>
      <p:sp>
        <p:nvSpPr>
          <p:cNvPr id="1187" name="Google Shape;1187;g2a07bf76da7_0_0"/>
          <p:cNvSpPr txBox="1"/>
          <p:nvPr/>
        </p:nvSpPr>
        <p:spPr>
          <a:xfrm>
            <a:off x="5511075" y="895900"/>
            <a:ext cx="1059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x10^-15</a:t>
            </a:r>
            <a:endParaRPr>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g2a07bf76da7_0_1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193" name="Google Shape;1193;g2a07bf76da7_0_1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194" name="Google Shape;1194;g2a07bf76da7_0_1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195" name="Google Shape;1195;g2a07bf76da7_0_1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196" name="Google Shape;1196;g2a07bf76da7_0_13"/>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LQR Algorithm - </a:t>
            </a:r>
            <a:r>
              <a:rPr b="1" lang="en-US" sz="2600">
                <a:solidFill>
                  <a:schemeClr val="lt1"/>
                </a:solidFill>
              </a:rPr>
              <a:t>Rotation Simulation Test</a:t>
            </a:r>
            <a:r>
              <a:rPr b="1" lang="en-US" sz="2600">
                <a:solidFill>
                  <a:schemeClr val="lt1"/>
                </a:solidFill>
              </a:rPr>
              <a:t> Result (Input Vector)</a:t>
            </a:r>
            <a:endParaRPr b="0" i="0" sz="2400" u="none" cap="none" strike="noStrike">
              <a:solidFill>
                <a:schemeClr val="lt1"/>
              </a:solidFill>
              <a:latin typeface="Arial"/>
              <a:ea typeface="Arial"/>
              <a:cs typeface="Arial"/>
              <a:sym typeface="Arial"/>
            </a:endParaRPr>
          </a:p>
        </p:txBody>
      </p:sp>
      <p:sp>
        <p:nvSpPr>
          <p:cNvPr id="1197" name="Google Shape;1197;g2a07bf76da7_0_1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198" name="Google Shape;1198;g2a07bf76da7_0_13"/>
          <p:cNvSpPr txBox="1"/>
          <p:nvPr/>
        </p:nvSpPr>
        <p:spPr>
          <a:xfrm>
            <a:off x="-79100" y="2466000"/>
            <a:ext cx="2250300" cy="19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050">
                <a:solidFill>
                  <a:schemeClr val="dk1"/>
                </a:solidFill>
                <a:highlight>
                  <a:schemeClr val="lt1"/>
                </a:highlight>
              </a:rPr>
              <a:t>Left: -0.</a:t>
            </a:r>
            <a:r>
              <a:rPr lang="en-US" sz="2000">
                <a:solidFill>
                  <a:schemeClr val="dk1"/>
                </a:solidFill>
                <a:highlight>
                  <a:schemeClr val="lt1"/>
                </a:highlight>
              </a:rPr>
              <a:t>2773</a:t>
            </a:r>
            <a:r>
              <a:rPr lang="en-US" sz="2050">
                <a:solidFill>
                  <a:schemeClr val="dk1"/>
                </a:solidFill>
                <a:highlight>
                  <a:schemeClr val="lt1"/>
                </a:highlight>
              </a:rPr>
              <a:t> Nm</a:t>
            </a:r>
            <a:endParaRPr sz="2050">
              <a:solidFill>
                <a:schemeClr val="dk1"/>
              </a:solidFill>
              <a:highlight>
                <a:srgbClr val="FFFFFF"/>
              </a:highlight>
            </a:endParaRPr>
          </a:p>
          <a:p>
            <a:pPr indent="0" lvl="0" marL="0" rtl="0" algn="ctr">
              <a:spcBef>
                <a:spcPts val="0"/>
              </a:spcBef>
              <a:spcAft>
                <a:spcPts val="0"/>
              </a:spcAft>
              <a:buNone/>
            </a:pPr>
            <a:r>
              <a:rPr lang="en-US" sz="2050">
                <a:solidFill>
                  <a:schemeClr val="dk1"/>
                </a:solidFill>
                <a:highlight>
                  <a:srgbClr val="FFFFFF"/>
                </a:highlight>
              </a:rPr>
              <a:t>Right: </a:t>
            </a:r>
            <a:r>
              <a:rPr lang="en-US" sz="2050">
                <a:solidFill>
                  <a:schemeClr val="dk1"/>
                </a:solidFill>
                <a:highlight>
                  <a:srgbClr val="FFFFFF"/>
                </a:highlight>
              </a:rPr>
              <a:t>0.</a:t>
            </a:r>
            <a:r>
              <a:rPr lang="en-US" sz="2000">
                <a:solidFill>
                  <a:schemeClr val="dk1"/>
                </a:solidFill>
                <a:highlight>
                  <a:srgbClr val="FFFFFF"/>
                </a:highlight>
              </a:rPr>
              <a:t>2773</a:t>
            </a:r>
            <a:r>
              <a:rPr lang="en-US" sz="2050">
                <a:solidFill>
                  <a:schemeClr val="dk1"/>
                </a:solidFill>
                <a:highlight>
                  <a:srgbClr val="FFFFFF"/>
                </a:highlight>
              </a:rPr>
              <a:t> Nm</a:t>
            </a:r>
            <a:endParaRPr sz="2050">
              <a:solidFill>
                <a:schemeClr val="dk1"/>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Meet our requirement </a:t>
            </a:r>
            <a:endParaRPr sz="205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(&lt; 0.3 Nm)</a:t>
            </a:r>
            <a:endParaRPr sz="2050">
              <a:solidFill>
                <a:schemeClr val="dk1"/>
              </a:solidFill>
              <a:highlight>
                <a:srgbClr val="FFFFFF"/>
              </a:highlight>
            </a:endParaRPr>
          </a:p>
          <a:p>
            <a:pPr indent="0" lvl="0" marL="0" rtl="0" algn="ctr">
              <a:spcBef>
                <a:spcPts val="0"/>
              </a:spcBef>
              <a:spcAft>
                <a:spcPts val="0"/>
              </a:spcAft>
              <a:buNone/>
            </a:pPr>
            <a:r>
              <a:t/>
            </a:r>
            <a:endParaRPr sz="2050">
              <a:solidFill>
                <a:schemeClr val="dk1"/>
              </a:solidFill>
              <a:highlight>
                <a:srgbClr val="FFFFFF"/>
              </a:highlight>
            </a:endParaRPr>
          </a:p>
        </p:txBody>
      </p:sp>
      <p:pic>
        <p:nvPicPr>
          <p:cNvPr id="1199" name="Google Shape;1199;g2a07bf76da7_0_13"/>
          <p:cNvPicPr preferRelativeResize="0"/>
          <p:nvPr/>
        </p:nvPicPr>
        <p:blipFill>
          <a:blip r:embed="rId4">
            <a:alphaModFix/>
          </a:blip>
          <a:stretch>
            <a:fillRect/>
          </a:stretch>
        </p:blipFill>
        <p:spPr>
          <a:xfrm>
            <a:off x="2105650" y="902988"/>
            <a:ext cx="10020902" cy="5327777"/>
          </a:xfrm>
          <a:prstGeom prst="rect">
            <a:avLst/>
          </a:prstGeom>
          <a:noFill/>
          <a:ln>
            <a:noFill/>
          </a:ln>
        </p:spPr>
      </p:pic>
      <p:sp>
        <p:nvSpPr>
          <p:cNvPr id="1200" name="Google Shape;1200;g2a07bf76da7_0_13"/>
          <p:cNvSpPr/>
          <p:nvPr/>
        </p:nvSpPr>
        <p:spPr>
          <a:xfrm>
            <a:off x="2297925" y="3173825"/>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01" name="Google Shape;1201;g2a07bf76da7_0_13"/>
          <p:cNvSpPr/>
          <p:nvPr/>
        </p:nvSpPr>
        <p:spPr>
          <a:xfrm>
            <a:off x="2297925" y="3875650"/>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02" name="Google Shape;1202;g2a07bf76da7_0_13"/>
          <p:cNvSpPr txBox="1"/>
          <p:nvPr/>
        </p:nvSpPr>
        <p:spPr>
          <a:xfrm>
            <a:off x="2459750" y="2971675"/>
            <a:ext cx="19746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-0.2773 Nm</a:t>
            </a:r>
            <a:endParaRPr sz="2200">
              <a:solidFill>
                <a:srgbClr val="FF0000"/>
              </a:solidFill>
            </a:endParaRPr>
          </a:p>
        </p:txBody>
      </p:sp>
      <p:sp>
        <p:nvSpPr>
          <p:cNvPr id="1203" name="Google Shape;1203;g2a07bf76da7_0_13"/>
          <p:cNvSpPr txBox="1"/>
          <p:nvPr/>
        </p:nvSpPr>
        <p:spPr>
          <a:xfrm>
            <a:off x="2467775" y="3758500"/>
            <a:ext cx="19746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0.</a:t>
            </a:r>
            <a:r>
              <a:rPr lang="en-US" sz="2200">
                <a:solidFill>
                  <a:srgbClr val="FF0000"/>
                </a:solidFill>
              </a:rPr>
              <a:t>2773 Nm</a:t>
            </a:r>
            <a:endParaRPr sz="2200">
              <a:solidFill>
                <a:srgbClr val="FF0000"/>
              </a:solidFill>
            </a:endParaRPr>
          </a:p>
        </p:txBody>
      </p:sp>
      <p:sp>
        <p:nvSpPr>
          <p:cNvPr id="1204" name="Google Shape;1204;g2a07bf76da7_0_13"/>
          <p:cNvSpPr txBox="1"/>
          <p:nvPr/>
        </p:nvSpPr>
        <p:spPr>
          <a:xfrm>
            <a:off x="6864025" y="3047875"/>
            <a:ext cx="35475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Left Wheel</a:t>
            </a:r>
            <a:r>
              <a:rPr lang="en-US" sz="2200">
                <a:solidFill>
                  <a:srgbClr val="FF0000"/>
                </a:solidFill>
              </a:rPr>
              <a:t> Motor Torque</a:t>
            </a:r>
            <a:endParaRPr sz="2200">
              <a:solidFill>
                <a:srgbClr val="FF0000"/>
              </a:solidFill>
            </a:endParaRPr>
          </a:p>
        </p:txBody>
      </p:sp>
      <p:sp>
        <p:nvSpPr>
          <p:cNvPr id="1205" name="Google Shape;1205;g2a07bf76da7_0_13"/>
          <p:cNvSpPr txBox="1"/>
          <p:nvPr/>
        </p:nvSpPr>
        <p:spPr>
          <a:xfrm>
            <a:off x="6711625" y="5690825"/>
            <a:ext cx="35475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Right </a:t>
            </a:r>
            <a:r>
              <a:rPr lang="en-US" sz="2200">
                <a:solidFill>
                  <a:srgbClr val="FF0000"/>
                </a:solidFill>
              </a:rPr>
              <a:t>Wheel Motor Torque</a:t>
            </a:r>
            <a:endParaRPr sz="220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g26276a3aabc_0_531"/>
          <p:cNvSpPr/>
          <p:nvPr/>
        </p:nvSpPr>
        <p:spPr>
          <a:xfrm flipH="1" rot="10800000">
            <a:off x="0" y="-105"/>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211" name="Google Shape;1211;g26276a3aabc_0_531"/>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1212" name="Google Shape;1212;g26276a3aabc_0_53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213" name="Google Shape;1213;g26276a3aabc_0_531"/>
          <p:cNvSpPr txBox="1"/>
          <p:nvPr/>
        </p:nvSpPr>
        <p:spPr>
          <a:xfrm>
            <a:off x="368400" y="689565"/>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Control System</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14" name="Google Shape;1214;g26276a3aabc_0_531"/>
          <p:cNvSpPr/>
          <p:nvPr/>
        </p:nvSpPr>
        <p:spPr>
          <a:xfrm>
            <a:off x="368400" y="15254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5" name="Google Shape;1215;g26276a3aabc_0_53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216" name="Google Shape;1216;g26276a3aabc_0_531"/>
          <p:cNvSpPr txBox="1"/>
          <p:nvPr/>
        </p:nvSpPr>
        <p:spPr>
          <a:xfrm>
            <a:off x="368400" y="2117240"/>
            <a:ext cx="9601200" cy="31707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00000"/>
              </a:lnSpc>
              <a:spcBef>
                <a:spcPts val="0"/>
              </a:spcBef>
              <a:spcAft>
                <a:spcPts val="0"/>
              </a:spcAft>
              <a:buClr>
                <a:srgbClr val="888888"/>
              </a:buClr>
              <a:buSzPts val="2600"/>
              <a:buChar char="●"/>
            </a:pPr>
            <a:r>
              <a:rPr b="1" lang="en-US" sz="2600">
                <a:solidFill>
                  <a:srgbClr val="888888"/>
                </a:solidFill>
              </a:rPr>
              <a:t>Physical Model</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Wheel Motion Model</a:t>
            </a:r>
            <a:endParaRPr b="1" sz="2600">
              <a:solidFill>
                <a:srgbClr val="888888"/>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Leg Motion Model</a:t>
            </a:r>
            <a:endParaRPr b="1" sz="2600">
              <a:solidFill>
                <a:srgbClr val="888888"/>
              </a:solidFill>
            </a:endParaRPr>
          </a:p>
          <a:p>
            <a:pPr indent="-393700" lvl="0" marL="457200" marR="0" rtl="0" algn="l">
              <a:lnSpc>
                <a:spcPct val="100000"/>
              </a:lnSpc>
              <a:spcBef>
                <a:spcPts val="0"/>
              </a:spcBef>
              <a:spcAft>
                <a:spcPts val="0"/>
              </a:spcAft>
              <a:buClr>
                <a:schemeClr val="lt1"/>
              </a:buClr>
              <a:buSzPts val="2600"/>
              <a:buChar char="●"/>
            </a:pPr>
            <a:r>
              <a:rPr b="1" lang="en-US" sz="2600">
                <a:solidFill>
                  <a:schemeClr val="lt1"/>
                </a:solidFill>
              </a:rPr>
              <a:t>Control Theory</a:t>
            </a:r>
            <a:endParaRPr b="1" sz="2600">
              <a:solidFill>
                <a:schemeClr val="lt1"/>
              </a:solidFill>
            </a:endParaRPr>
          </a:p>
          <a:p>
            <a:pPr indent="-393700" lvl="1" marL="914400" marR="0" rtl="0" algn="l">
              <a:lnSpc>
                <a:spcPct val="100000"/>
              </a:lnSpc>
              <a:spcBef>
                <a:spcPts val="0"/>
              </a:spcBef>
              <a:spcAft>
                <a:spcPts val="0"/>
              </a:spcAft>
              <a:buClr>
                <a:srgbClr val="888888"/>
              </a:buClr>
              <a:buSzPts val="2600"/>
              <a:buChar char="○"/>
            </a:pPr>
            <a:r>
              <a:rPr b="1" lang="en-US" sz="2600">
                <a:solidFill>
                  <a:srgbClr val="888888"/>
                </a:solidFill>
              </a:rPr>
              <a:t>Linear Quadratic Regulator(LQR) Algorithm</a:t>
            </a:r>
            <a:endParaRPr b="1" sz="2600">
              <a:solidFill>
                <a:srgbClr val="888888"/>
              </a:solidFill>
            </a:endParaRPr>
          </a:p>
          <a:p>
            <a:pPr indent="-393700" lvl="1" marL="914400" marR="0" rtl="0" algn="l">
              <a:lnSpc>
                <a:spcPct val="100000"/>
              </a:lnSpc>
              <a:spcBef>
                <a:spcPts val="0"/>
              </a:spcBef>
              <a:spcAft>
                <a:spcPts val="0"/>
              </a:spcAft>
              <a:buClr>
                <a:schemeClr val="lt1"/>
              </a:buClr>
              <a:buSzPts val="2600"/>
              <a:buChar char="○"/>
            </a:pPr>
            <a:r>
              <a:rPr b="1" lang="en-US" sz="2600">
                <a:solidFill>
                  <a:schemeClr val="lt1"/>
                </a:solidFill>
              </a:rPr>
              <a:t>Virtual Model Control(VMC) Algorithm</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a08523534b_3_465"/>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PCB &amp; Microcontroller</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167" name="Google Shape;167;g2a08523534b_3_465"/>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68" name="Google Shape;168;g2a08523534b_3_465"/>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69" name="Google Shape;169;g2a08523534b_3_465"/>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70" name="Google Shape;170;g2a08523534b_3_46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71" name="Google Shape;171;g2a08523534b_3_465"/>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Requirements &amp; Verification</a:t>
            </a:r>
            <a:endParaRPr b="0" i="0" sz="2400" u="none" cap="none" strike="noStrike">
              <a:solidFill>
                <a:schemeClr val="lt1"/>
              </a:solidFill>
              <a:latin typeface="Arial"/>
              <a:ea typeface="Arial"/>
              <a:cs typeface="Arial"/>
              <a:sym typeface="Arial"/>
            </a:endParaRPr>
          </a:p>
        </p:txBody>
      </p:sp>
      <p:sp>
        <p:nvSpPr>
          <p:cNvPr id="172" name="Google Shape;172;g2a08523534b_3_465"/>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73" name="Google Shape;173;g2a08523534b_3_465"/>
          <p:cNvPicPr preferRelativeResize="0"/>
          <p:nvPr/>
        </p:nvPicPr>
        <p:blipFill>
          <a:blip r:embed="rId4">
            <a:alphaModFix/>
          </a:blip>
          <a:stretch>
            <a:fillRect/>
          </a:stretch>
        </p:blipFill>
        <p:spPr>
          <a:xfrm>
            <a:off x="971625" y="2128650"/>
            <a:ext cx="4687425" cy="3852725"/>
          </a:xfrm>
          <a:prstGeom prst="rect">
            <a:avLst/>
          </a:prstGeom>
          <a:noFill/>
          <a:ln>
            <a:noFill/>
          </a:ln>
        </p:spPr>
      </p:pic>
      <p:pic>
        <p:nvPicPr>
          <p:cNvPr id="174" name="Google Shape;174;g2a08523534b_3_465"/>
          <p:cNvPicPr preferRelativeResize="0"/>
          <p:nvPr/>
        </p:nvPicPr>
        <p:blipFill>
          <a:blip r:embed="rId5">
            <a:alphaModFix/>
          </a:blip>
          <a:stretch>
            <a:fillRect/>
          </a:stretch>
        </p:blipFill>
        <p:spPr>
          <a:xfrm>
            <a:off x="6386952" y="1063725"/>
            <a:ext cx="4821427" cy="50626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g2a07bf76da7_0_2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222" name="Google Shape;1222;g2a07bf76da7_0_2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223" name="Google Shape;1223;g2a07bf76da7_0_2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224" name="Google Shape;1224;g2a07bf76da7_0_2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225" name="Google Shape;1225;g2a07bf76da7_0_28"/>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VMC</a:t>
            </a:r>
            <a:r>
              <a:rPr b="1" lang="en-US" sz="2600">
                <a:solidFill>
                  <a:schemeClr val="lt1"/>
                </a:solidFill>
              </a:rPr>
              <a:t> Algorithm - </a:t>
            </a:r>
            <a:r>
              <a:rPr b="1" lang="en-US" sz="2600">
                <a:solidFill>
                  <a:schemeClr val="lt1"/>
                </a:solidFill>
              </a:rPr>
              <a:t>Spring-Damping System</a:t>
            </a:r>
            <a:endParaRPr b="0" i="0" sz="2400" u="none" cap="none" strike="noStrike">
              <a:solidFill>
                <a:schemeClr val="lt1"/>
              </a:solidFill>
              <a:latin typeface="Arial"/>
              <a:ea typeface="Arial"/>
              <a:cs typeface="Arial"/>
              <a:sym typeface="Arial"/>
            </a:endParaRPr>
          </a:p>
        </p:txBody>
      </p:sp>
      <p:sp>
        <p:nvSpPr>
          <p:cNvPr id="1226" name="Google Shape;1226;g2a07bf76da7_0_2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227" name="Google Shape;1227;g2a07bf76da7_0_28"/>
          <p:cNvSpPr txBox="1"/>
          <p:nvPr/>
        </p:nvSpPr>
        <p:spPr>
          <a:xfrm>
            <a:off x="376800" y="969625"/>
            <a:ext cx="5254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The </a:t>
            </a:r>
            <a:r>
              <a:rPr lang="en-US" sz="2200">
                <a:solidFill>
                  <a:schemeClr val="dk1"/>
                </a:solidFill>
              </a:rPr>
              <a:t>force spring-damping system model</a:t>
            </a:r>
            <a:r>
              <a:rPr lang="en-US" sz="2200">
                <a:solidFill>
                  <a:schemeClr val="dk1"/>
                </a:solidFill>
              </a:rPr>
              <a:t>:</a:t>
            </a:r>
            <a:endParaRPr sz="2200">
              <a:solidFill>
                <a:schemeClr val="dk1"/>
              </a:solidFill>
            </a:endParaRPr>
          </a:p>
        </p:txBody>
      </p:sp>
      <p:sp>
        <p:nvSpPr>
          <p:cNvPr id="1228" name="Google Shape;1228;g2a07bf76da7_0_28"/>
          <p:cNvSpPr txBox="1"/>
          <p:nvPr/>
        </p:nvSpPr>
        <p:spPr>
          <a:xfrm>
            <a:off x="419300" y="3790938"/>
            <a:ext cx="68241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The motor output torque and end-effector forces</a:t>
            </a:r>
            <a:r>
              <a:rPr lang="en-US" sz="2200">
                <a:solidFill>
                  <a:schemeClr val="dk1"/>
                </a:solidFill>
              </a:rPr>
              <a:t>:</a:t>
            </a:r>
            <a:endParaRPr sz="2200">
              <a:solidFill>
                <a:schemeClr val="dk1"/>
              </a:solidFill>
            </a:endParaRPr>
          </a:p>
        </p:txBody>
      </p:sp>
      <p:pic>
        <p:nvPicPr>
          <p:cNvPr id="1229" name="Google Shape;1229;g2a07bf76da7_0_28"/>
          <p:cNvPicPr preferRelativeResize="0"/>
          <p:nvPr/>
        </p:nvPicPr>
        <p:blipFill>
          <a:blip r:embed="rId4">
            <a:alphaModFix/>
          </a:blip>
          <a:stretch>
            <a:fillRect/>
          </a:stretch>
        </p:blipFill>
        <p:spPr>
          <a:xfrm>
            <a:off x="1605475" y="1538961"/>
            <a:ext cx="5534025" cy="685800"/>
          </a:xfrm>
          <a:prstGeom prst="rect">
            <a:avLst/>
          </a:prstGeom>
          <a:noFill/>
          <a:ln>
            <a:noFill/>
          </a:ln>
        </p:spPr>
      </p:pic>
      <p:sp>
        <p:nvSpPr>
          <p:cNvPr id="1230" name="Google Shape;1230;g2a07bf76da7_0_28"/>
          <p:cNvSpPr txBox="1"/>
          <p:nvPr/>
        </p:nvSpPr>
        <p:spPr>
          <a:xfrm>
            <a:off x="376800" y="2427450"/>
            <a:ext cx="5619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The torque spring-damping system model:</a:t>
            </a:r>
            <a:endParaRPr sz="2200">
              <a:solidFill>
                <a:schemeClr val="dk1"/>
              </a:solidFill>
            </a:endParaRPr>
          </a:p>
        </p:txBody>
      </p:sp>
      <p:pic>
        <p:nvPicPr>
          <p:cNvPr id="1231" name="Google Shape;1231;g2a07bf76da7_0_28"/>
          <p:cNvPicPr preferRelativeResize="0"/>
          <p:nvPr/>
        </p:nvPicPr>
        <p:blipFill>
          <a:blip r:embed="rId5">
            <a:alphaModFix/>
          </a:blip>
          <a:stretch>
            <a:fillRect/>
          </a:stretch>
        </p:blipFill>
        <p:spPr>
          <a:xfrm>
            <a:off x="2267463" y="3085260"/>
            <a:ext cx="4210050" cy="723900"/>
          </a:xfrm>
          <a:prstGeom prst="rect">
            <a:avLst/>
          </a:prstGeom>
          <a:noFill/>
          <a:ln>
            <a:noFill/>
          </a:ln>
        </p:spPr>
      </p:pic>
      <p:pic>
        <p:nvPicPr>
          <p:cNvPr id="1232" name="Google Shape;1232;g2a07bf76da7_0_28"/>
          <p:cNvPicPr preferRelativeResize="0"/>
          <p:nvPr/>
        </p:nvPicPr>
        <p:blipFill>
          <a:blip r:embed="rId6">
            <a:alphaModFix/>
          </a:blip>
          <a:stretch>
            <a:fillRect/>
          </a:stretch>
        </p:blipFill>
        <p:spPr>
          <a:xfrm>
            <a:off x="6322876" y="4156061"/>
            <a:ext cx="5731676" cy="1595575"/>
          </a:xfrm>
          <a:prstGeom prst="rect">
            <a:avLst/>
          </a:prstGeom>
          <a:noFill/>
          <a:ln>
            <a:noFill/>
          </a:ln>
        </p:spPr>
      </p:pic>
      <p:pic>
        <p:nvPicPr>
          <p:cNvPr id="1233" name="Google Shape;1233;g2a07bf76da7_0_28"/>
          <p:cNvPicPr preferRelativeResize="0"/>
          <p:nvPr/>
        </p:nvPicPr>
        <p:blipFill rotWithShape="1">
          <a:blip r:embed="rId7">
            <a:alphaModFix/>
          </a:blip>
          <a:srcRect b="0" l="0" r="3929" t="0"/>
          <a:stretch/>
        </p:blipFill>
        <p:spPr>
          <a:xfrm>
            <a:off x="419288" y="4449476"/>
            <a:ext cx="5534025" cy="1062326"/>
          </a:xfrm>
          <a:prstGeom prst="rect">
            <a:avLst/>
          </a:prstGeom>
          <a:noFill/>
          <a:ln>
            <a:noFill/>
          </a:ln>
        </p:spPr>
      </p:pic>
      <p:sp>
        <p:nvSpPr>
          <p:cNvPr id="1234" name="Google Shape;1234;g2a07bf76da7_0_28"/>
          <p:cNvSpPr txBox="1"/>
          <p:nvPr/>
        </p:nvSpPr>
        <p:spPr>
          <a:xfrm>
            <a:off x="4417188" y="5746900"/>
            <a:ext cx="2829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rPr>
              <a:t>P represents P_L or P_R</a:t>
            </a:r>
            <a:endParaRPr b="1" sz="1700">
              <a:solidFill>
                <a:schemeClr val="dk1"/>
              </a:solidFill>
            </a:endParaRPr>
          </a:p>
        </p:txBody>
      </p:sp>
      <p:pic>
        <p:nvPicPr>
          <p:cNvPr id="1235" name="Google Shape;1235;g2a07bf76da7_0_28"/>
          <p:cNvPicPr preferRelativeResize="0"/>
          <p:nvPr/>
        </p:nvPicPr>
        <p:blipFill>
          <a:blip r:embed="rId8">
            <a:alphaModFix/>
          </a:blip>
          <a:stretch>
            <a:fillRect/>
          </a:stretch>
        </p:blipFill>
        <p:spPr>
          <a:xfrm>
            <a:off x="7881788" y="1538948"/>
            <a:ext cx="3950338" cy="2437297"/>
          </a:xfrm>
          <a:prstGeom prst="rect">
            <a:avLst/>
          </a:prstGeom>
          <a:noFill/>
          <a:ln>
            <a:noFill/>
          </a:ln>
        </p:spPr>
      </p:pic>
      <p:sp>
        <p:nvSpPr>
          <p:cNvPr id="1236" name="Google Shape;1236;g2a07bf76da7_0_28"/>
          <p:cNvSpPr txBox="1"/>
          <p:nvPr/>
        </p:nvSpPr>
        <p:spPr>
          <a:xfrm>
            <a:off x="8245200" y="1083850"/>
            <a:ext cx="32235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highlight>
                  <a:srgbClr val="FFFFFF"/>
                </a:highlight>
              </a:rPr>
              <a:t>Leg</a:t>
            </a:r>
            <a:r>
              <a:rPr lang="en-US" sz="2000">
                <a:solidFill>
                  <a:schemeClr val="dk1"/>
                </a:solidFill>
                <a:highlight>
                  <a:srgbClr val="FFFFFF"/>
                </a:highlight>
              </a:rPr>
              <a:t> Model Parameters</a:t>
            </a:r>
            <a:endParaRPr sz="2000">
              <a:solidFill>
                <a:schemeClr val="dk1"/>
              </a:solidFill>
            </a:endParaRPr>
          </a:p>
        </p:txBody>
      </p:sp>
      <p:sp>
        <p:nvSpPr>
          <p:cNvPr id="1237" name="Google Shape;1237;g2a07bf76da7_0_28"/>
          <p:cNvSpPr/>
          <p:nvPr/>
        </p:nvSpPr>
        <p:spPr>
          <a:xfrm>
            <a:off x="376800" y="4308800"/>
            <a:ext cx="11677800" cy="143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g2a07bf76da7_0_57"/>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243" name="Google Shape;1243;g2a07bf76da7_0_5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244" name="Google Shape;1244;g2a07bf76da7_0_57"/>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245" name="Google Shape;1245;g2a07bf76da7_0_57"/>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246" name="Google Shape;1246;g2a07bf76da7_0_57"/>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VMC</a:t>
            </a:r>
            <a:r>
              <a:rPr b="1" lang="en-US" sz="2600">
                <a:solidFill>
                  <a:schemeClr val="lt1"/>
                </a:solidFill>
              </a:rPr>
              <a:t> Algorithm - Simulink Model</a:t>
            </a:r>
            <a:endParaRPr b="0" i="0" sz="2400" u="none" cap="none" strike="noStrike">
              <a:solidFill>
                <a:schemeClr val="lt1"/>
              </a:solidFill>
              <a:latin typeface="Arial"/>
              <a:ea typeface="Arial"/>
              <a:cs typeface="Arial"/>
              <a:sym typeface="Arial"/>
            </a:endParaRPr>
          </a:p>
        </p:txBody>
      </p:sp>
      <p:sp>
        <p:nvSpPr>
          <p:cNvPr id="1247" name="Google Shape;1247;g2a07bf76da7_0_5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248" name="Google Shape;1248;g2a07bf76da7_0_57"/>
          <p:cNvPicPr preferRelativeResize="0"/>
          <p:nvPr/>
        </p:nvPicPr>
        <p:blipFill>
          <a:blip r:embed="rId4">
            <a:alphaModFix/>
          </a:blip>
          <a:stretch>
            <a:fillRect/>
          </a:stretch>
        </p:blipFill>
        <p:spPr>
          <a:xfrm>
            <a:off x="624900" y="867022"/>
            <a:ext cx="11005501" cy="5531778"/>
          </a:xfrm>
          <a:prstGeom prst="rect">
            <a:avLst/>
          </a:prstGeom>
          <a:noFill/>
          <a:ln>
            <a:noFill/>
          </a:ln>
        </p:spPr>
      </p:pic>
      <p:cxnSp>
        <p:nvCxnSpPr>
          <p:cNvPr id="1249" name="Google Shape;1249;g2a07bf76da7_0_57"/>
          <p:cNvCxnSpPr/>
          <p:nvPr/>
        </p:nvCxnSpPr>
        <p:spPr>
          <a:xfrm rot="10800000">
            <a:off x="7986650" y="1507475"/>
            <a:ext cx="783000" cy="0"/>
          </a:xfrm>
          <a:prstGeom prst="straightConnector1">
            <a:avLst/>
          </a:prstGeom>
          <a:noFill/>
          <a:ln cap="flat" cmpd="sng" w="9525">
            <a:solidFill>
              <a:schemeClr val="dk2"/>
            </a:solidFill>
            <a:prstDash val="solid"/>
            <a:round/>
            <a:headEnd len="med" w="med" type="none"/>
            <a:tailEnd len="med" w="med" type="triangle"/>
          </a:ln>
        </p:spPr>
      </p:cxnSp>
      <p:sp>
        <p:nvSpPr>
          <p:cNvPr id="1250" name="Google Shape;1250;g2a07bf76da7_0_57"/>
          <p:cNvSpPr txBox="1"/>
          <p:nvPr/>
        </p:nvSpPr>
        <p:spPr>
          <a:xfrm>
            <a:off x="8629800" y="933875"/>
            <a:ext cx="3562200" cy="11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chemeClr val="dk1"/>
                </a:solidFill>
              </a:rPr>
              <a:t>The force </a:t>
            </a:r>
            <a:endParaRPr sz="2200">
              <a:solidFill>
                <a:schemeClr val="dk1"/>
              </a:solidFill>
            </a:endParaRPr>
          </a:p>
          <a:p>
            <a:pPr indent="0" lvl="0" marL="0" rtl="0" algn="ctr">
              <a:spcBef>
                <a:spcPts val="0"/>
              </a:spcBef>
              <a:spcAft>
                <a:spcPts val="0"/>
              </a:spcAft>
              <a:buNone/>
            </a:pPr>
            <a:r>
              <a:rPr lang="en-US" sz="2200">
                <a:solidFill>
                  <a:schemeClr val="dk1"/>
                </a:solidFill>
              </a:rPr>
              <a:t>string-damping system </a:t>
            </a:r>
            <a:endParaRPr sz="2200">
              <a:solidFill>
                <a:schemeClr val="dk1"/>
              </a:solidFill>
            </a:endParaRPr>
          </a:p>
          <a:p>
            <a:pPr indent="0" lvl="0" marL="0" rtl="0" algn="ctr">
              <a:spcBef>
                <a:spcPts val="0"/>
              </a:spcBef>
              <a:spcAft>
                <a:spcPts val="0"/>
              </a:spcAft>
              <a:buNone/>
            </a:pPr>
            <a:r>
              <a:rPr lang="en-US" sz="2200">
                <a:solidFill>
                  <a:schemeClr val="dk1"/>
                </a:solidFill>
              </a:rPr>
              <a:t>model</a:t>
            </a:r>
            <a:endParaRPr sz="2200">
              <a:solidFill>
                <a:schemeClr val="dk1"/>
              </a:solidFill>
            </a:endParaRPr>
          </a:p>
        </p:txBody>
      </p:sp>
      <p:sp>
        <p:nvSpPr>
          <p:cNvPr id="1251" name="Google Shape;1251;g2a07bf76da7_0_57"/>
          <p:cNvSpPr txBox="1"/>
          <p:nvPr/>
        </p:nvSpPr>
        <p:spPr>
          <a:xfrm>
            <a:off x="144450" y="3787200"/>
            <a:ext cx="3562200" cy="11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chemeClr val="dk1"/>
                </a:solidFill>
              </a:rPr>
              <a:t>The torque </a:t>
            </a:r>
            <a:endParaRPr sz="2200">
              <a:solidFill>
                <a:schemeClr val="dk1"/>
              </a:solidFill>
            </a:endParaRPr>
          </a:p>
          <a:p>
            <a:pPr indent="0" lvl="0" marL="0" rtl="0" algn="ctr">
              <a:spcBef>
                <a:spcPts val="0"/>
              </a:spcBef>
              <a:spcAft>
                <a:spcPts val="0"/>
              </a:spcAft>
              <a:buNone/>
            </a:pPr>
            <a:r>
              <a:rPr lang="en-US" sz="2200">
                <a:solidFill>
                  <a:schemeClr val="dk1"/>
                </a:solidFill>
              </a:rPr>
              <a:t>string-damping system </a:t>
            </a:r>
            <a:endParaRPr sz="2200">
              <a:solidFill>
                <a:schemeClr val="dk1"/>
              </a:solidFill>
            </a:endParaRPr>
          </a:p>
          <a:p>
            <a:pPr indent="0" lvl="0" marL="0" rtl="0" algn="ctr">
              <a:spcBef>
                <a:spcPts val="0"/>
              </a:spcBef>
              <a:spcAft>
                <a:spcPts val="0"/>
              </a:spcAft>
              <a:buNone/>
            </a:pPr>
            <a:r>
              <a:rPr lang="en-US" sz="2200">
                <a:solidFill>
                  <a:schemeClr val="dk1"/>
                </a:solidFill>
              </a:rPr>
              <a:t>model</a:t>
            </a:r>
            <a:endParaRPr sz="2200">
              <a:solidFill>
                <a:schemeClr val="dk1"/>
              </a:solidFill>
            </a:endParaRPr>
          </a:p>
        </p:txBody>
      </p:sp>
      <p:cxnSp>
        <p:nvCxnSpPr>
          <p:cNvPr id="1252" name="Google Shape;1252;g2a07bf76da7_0_57"/>
          <p:cNvCxnSpPr/>
          <p:nvPr/>
        </p:nvCxnSpPr>
        <p:spPr>
          <a:xfrm>
            <a:off x="2611050" y="4843675"/>
            <a:ext cx="978600" cy="326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g2a07bf76da7_0_78"/>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258" name="Google Shape;1258;g2a07bf76da7_0_7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259" name="Google Shape;1259;g2a07bf76da7_0_78"/>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260" name="Google Shape;1260;g2a07bf76da7_0_78"/>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261" name="Google Shape;1261;g2a07bf76da7_0_78"/>
          <p:cNvSpPr txBox="1"/>
          <p:nvPr/>
        </p:nvSpPr>
        <p:spPr>
          <a:xfrm>
            <a:off x="262400" y="204050"/>
            <a:ext cx="115467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VMC</a:t>
            </a:r>
            <a:r>
              <a:rPr b="1" lang="en-US" sz="2600">
                <a:solidFill>
                  <a:schemeClr val="lt1"/>
                </a:solidFill>
              </a:rPr>
              <a:t> Algorithm - </a:t>
            </a:r>
            <a:r>
              <a:rPr b="1" lang="en-US" sz="2600">
                <a:solidFill>
                  <a:schemeClr val="lt1"/>
                </a:solidFill>
              </a:rPr>
              <a:t>Elevation</a:t>
            </a:r>
            <a:r>
              <a:rPr b="1" lang="en-US" sz="2600">
                <a:solidFill>
                  <a:schemeClr val="lt1"/>
                </a:solidFill>
              </a:rPr>
              <a:t> </a:t>
            </a:r>
            <a:r>
              <a:rPr b="1" lang="en-US" sz="2600">
                <a:solidFill>
                  <a:schemeClr val="lt1"/>
                </a:solidFill>
              </a:rPr>
              <a:t>Simulation Test</a:t>
            </a:r>
            <a:r>
              <a:rPr b="1" lang="en-US" sz="2600">
                <a:solidFill>
                  <a:schemeClr val="lt1"/>
                </a:solidFill>
              </a:rPr>
              <a:t> Result (</a:t>
            </a:r>
            <a:r>
              <a:rPr b="1" lang="en-US" sz="2600">
                <a:solidFill>
                  <a:schemeClr val="lt1"/>
                </a:solidFill>
              </a:rPr>
              <a:t>Internal</a:t>
            </a:r>
            <a:r>
              <a:rPr b="1" lang="en-US" sz="2600">
                <a:solidFill>
                  <a:schemeClr val="lt1"/>
                </a:solidFill>
              </a:rPr>
              <a:t> Variables)</a:t>
            </a:r>
            <a:endParaRPr b="0" i="0" sz="2400" u="none" cap="none" strike="noStrike">
              <a:solidFill>
                <a:schemeClr val="lt1"/>
              </a:solidFill>
              <a:latin typeface="Arial"/>
              <a:ea typeface="Arial"/>
              <a:cs typeface="Arial"/>
              <a:sym typeface="Arial"/>
            </a:endParaRPr>
          </a:p>
        </p:txBody>
      </p:sp>
      <p:sp>
        <p:nvSpPr>
          <p:cNvPr id="1262" name="Google Shape;1262;g2a07bf76da7_0_7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263" name="Google Shape;1263;g2a07bf76da7_0_78"/>
          <p:cNvSpPr txBox="1"/>
          <p:nvPr/>
        </p:nvSpPr>
        <p:spPr>
          <a:xfrm>
            <a:off x="0" y="2255338"/>
            <a:ext cx="2171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Set Elevation Height to 0.2 m</a:t>
            </a:r>
            <a:endParaRPr sz="2000">
              <a:solidFill>
                <a:schemeClr val="dk1"/>
              </a:solidFill>
            </a:endParaRPr>
          </a:p>
        </p:txBody>
      </p:sp>
      <p:sp>
        <p:nvSpPr>
          <p:cNvPr id="1264" name="Google Shape;1264;g2a07bf76da7_0_78"/>
          <p:cNvSpPr txBox="1"/>
          <p:nvPr/>
        </p:nvSpPr>
        <p:spPr>
          <a:xfrm>
            <a:off x="0" y="4551675"/>
            <a:ext cx="2171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0.5</a:t>
            </a:r>
            <a:r>
              <a:rPr lang="en-US" sz="2000">
                <a:solidFill>
                  <a:schemeClr val="dk1"/>
                </a:solidFill>
              </a:rPr>
              <a:t>s converge</a:t>
            </a:r>
            <a:endParaRPr sz="2000">
              <a:solidFill>
                <a:schemeClr val="dk1"/>
              </a:solidFill>
            </a:endParaRPr>
          </a:p>
        </p:txBody>
      </p:sp>
      <p:pic>
        <p:nvPicPr>
          <p:cNvPr id="1265" name="Google Shape;1265;g2a07bf76da7_0_78"/>
          <p:cNvPicPr preferRelativeResize="0"/>
          <p:nvPr/>
        </p:nvPicPr>
        <p:blipFill>
          <a:blip r:embed="rId4">
            <a:alphaModFix/>
          </a:blip>
          <a:stretch>
            <a:fillRect/>
          </a:stretch>
        </p:blipFill>
        <p:spPr>
          <a:xfrm>
            <a:off x="2128030" y="1206275"/>
            <a:ext cx="10063970" cy="4746162"/>
          </a:xfrm>
          <a:prstGeom prst="rect">
            <a:avLst/>
          </a:prstGeom>
          <a:noFill/>
          <a:ln>
            <a:noFill/>
          </a:ln>
        </p:spPr>
      </p:pic>
      <p:sp>
        <p:nvSpPr>
          <p:cNvPr id="1266" name="Google Shape;1266;g2a07bf76da7_0_78"/>
          <p:cNvSpPr txBox="1"/>
          <p:nvPr/>
        </p:nvSpPr>
        <p:spPr>
          <a:xfrm>
            <a:off x="8670925" y="5367425"/>
            <a:ext cx="1935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Elevation</a:t>
            </a:r>
            <a:r>
              <a:rPr lang="en-US" sz="2000">
                <a:solidFill>
                  <a:srgbClr val="FF0000"/>
                </a:solidFill>
              </a:rPr>
              <a:t>(m)</a:t>
            </a:r>
            <a:endParaRPr sz="2000">
              <a:solidFill>
                <a:srgbClr val="FF0000"/>
              </a:solidFill>
            </a:endParaRPr>
          </a:p>
        </p:txBody>
      </p:sp>
      <p:sp>
        <p:nvSpPr>
          <p:cNvPr id="1267" name="Google Shape;1267;g2a07bf76da7_0_78"/>
          <p:cNvSpPr txBox="1"/>
          <p:nvPr/>
        </p:nvSpPr>
        <p:spPr>
          <a:xfrm>
            <a:off x="7563850" y="2862850"/>
            <a:ext cx="2825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Elevation Velocity(m/s)</a:t>
            </a:r>
            <a:endParaRPr sz="2000">
              <a:solidFill>
                <a:srgbClr val="FF0000"/>
              </a:solidFill>
            </a:endParaRPr>
          </a:p>
        </p:txBody>
      </p:sp>
      <p:sp>
        <p:nvSpPr>
          <p:cNvPr id="1268" name="Google Shape;1268;g2a07bf76da7_0_78"/>
          <p:cNvSpPr txBox="1"/>
          <p:nvPr/>
        </p:nvSpPr>
        <p:spPr>
          <a:xfrm>
            <a:off x="2703100" y="5367425"/>
            <a:ext cx="3617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Elevation Acceleration(m/s^2)</a:t>
            </a:r>
            <a:endParaRPr sz="2000">
              <a:solidFill>
                <a:srgbClr val="FF0000"/>
              </a:solidFill>
            </a:endParaRPr>
          </a:p>
        </p:txBody>
      </p:sp>
      <p:sp>
        <p:nvSpPr>
          <p:cNvPr id="1269" name="Google Shape;1269;g2a07bf76da7_0_78"/>
          <p:cNvSpPr txBox="1"/>
          <p:nvPr/>
        </p:nvSpPr>
        <p:spPr>
          <a:xfrm>
            <a:off x="3272600" y="3041325"/>
            <a:ext cx="32766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Virtual</a:t>
            </a:r>
            <a:r>
              <a:rPr lang="en-US" sz="2000">
                <a:solidFill>
                  <a:srgbClr val="FF0000"/>
                </a:solidFill>
              </a:rPr>
              <a:t> Force in z axis</a:t>
            </a:r>
            <a:r>
              <a:rPr lang="en-US" sz="2000">
                <a:solidFill>
                  <a:srgbClr val="FF0000"/>
                </a:solidFill>
              </a:rPr>
              <a:t>(N)</a:t>
            </a:r>
            <a:endParaRPr sz="2000">
              <a:solidFill>
                <a:srgbClr val="FF0000"/>
              </a:solidFill>
            </a:endParaRPr>
          </a:p>
        </p:txBody>
      </p:sp>
      <p:sp>
        <p:nvSpPr>
          <p:cNvPr id="1270" name="Google Shape;1270;g2a07bf76da7_0_78"/>
          <p:cNvSpPr txBox="1"/>
          <p:nvPr/>
        </p:nvSpPr>
        <p:spPr>
          <a:xfrm>
            <a:off x="6068525" y="3728425"/>
            <a:ext cx="5424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F0000"/>
                </a:solidFill>
              </a:rPr>
              <a:t>0.2</a:t>
            </a:r>
            <a:endParaRPr sz="1500">
              <a:solidFill>
                <a:srgbClr val="FF0000"/>
              </a:solidFill>
            </a:endParaRPr>
          </a:p>
        </p:txBody>
      </p:sp>
      <p:sp>
        <p:nvSpPr>
          <p:cNvPr id="1271" name="Google Shape;1271;g2a07bf76da7_0_78"/>
          <p:cNvSpPr/>
          <p:nvPr/>
        </p:nvSpPr>
        <p:spPr>
          <a:xfrm>
            <a:off x="6515625" y="3885750"/>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272" name="Google Shape;1272;g2a07bf76da7_0_78"/>
          <p:cNvCxnSpPr/>
          <p:nvPr/>
        </p:nvCxnSpPr>
        <p:spPr>
          <a:xfrm flipH="1">
            <a:off x="6567225" y="3991650"/>
            <a:ext cx="8100" cy="1822800"/>
          </a:xfrm>
          <a:prstGeom prst="straightConnector1">
            <a:avLst/>
          </a:prstGeom>
          <a:noFill/>
          <a:ln cap="flat" cmpd="sng" w="19050">
            <a:solidFill>
              <a:srgbClr val="FF0000"/>
            </a:solidFill>
            <a:prstDash val="solid"/>
            <a:round/>
            <a:headEnd len="med" w="med" type="none"/>
            <a:tailEnd len="med" w="med" type="none"/>
          </a:ln>
        </p:spPr>
      </p:cxnSp>
      <p:sp>
        <p:nvSpPr>
          <p:cNvPr id="1273" name="Google Shape;1273;g2a07bf76da7_0_78"/>
          <p:cNvSpPr txBox="1"/>
          <p:nvPr/>
        </p:nvSpPr>
        <p:spPr>
          <a:xfrm>
            <a:off x="6375150" y="5677713"/>
            <a:ext cx="4680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0.5</a:t>
            </a:r>
            <a:endParaRPr>
              <a:solidFill>
                <a:srgbClr val="FF0000"/>
              </a:solidFill>
            </a:endParaRPr>
          </a:p>
        </p:txBody>
      </p:sp>
      <p:sp>
        <p:nvSpPr>
          <p:cNvPr id="1274" name="Google Shape;1274;g2a07bf76da7_0_78"/>
          <p:cNvSpPr/>
          <p:nvPr/>
        </p:nvSpPr>
        <p:spPr>
          <a:xfrm>
            <a:off x="6320500" y="5560775"/>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75" name="Google Shape;1275;g2a07bf76da7_0_78"/>
          <p:cNvSpPr txBox="1"/>
          <p:nvPr/>
        </p:nvSpPr>
        <p:spPr>
          <a:xfrm>
            <a:off x="6144725" y="5404825"/>
            <a:ext cx="5424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F0000"/>
                </a:solidFill>
              </a:rPr>
              <a:t>0</a:t>
            </a:r>
            <a:endParaRPr sz="1500">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g2a07bf76da7_0_93"/>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281" name="Google Shape;1281;g2a07bf76da7_0_93"/>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282" name="Google Shape;1282;g2a07bf76da7_0_93"/>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283" name="Google Shape;1283;g2a07bf76da7_0_9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284" name="Google Shape;1284;g2a07bf76da7_0_93"/>
          <p:cNvSpPr txBox="1"/>
          <p:nvPr/>
        </p:nvSpPr>
        <p:spPr>
          <a:xfrm>
            <a:off x="262400" y="204050"/>
            <a:ext cx="110244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VMC Algorithm - Elevation </a:t>
            </a:r>
            <a:r>
              <a:rPr b="1" lang="en-US" sz="2600">
                <a:solidFill>
                  <a:schemeClr val="lt1"/>
                </a:solidFill>
              </a:rPr>
              <a:t>Simulation Test</a:t>
            </a:r>
            <a:r>
              <a:rPr b="1" lang="en-US" sz="2600">
                <a:solidFill>
                  <a:schemeClr val="lt1"/>
                </a:solidFill>
              </a:rPr>
              <a:t> Result (Torque)</a:t>
            </a:r>
            <a:endParaRPr b="0" i="0" sz="2400" u="none" cap="none" strike="noStrike">
              <a:solidFill>
                <a:schemeClr val="lt1"/>
              </a:solidFill>
              <a:latin typeface="Arial"/>
              <a:ea typeface="Arial"/>
              <a:cs typeface="Arial"/>
              <a:sym typeface="Arial"/>
            </a:endParaRPr>
          </a:p>
        </p:txBody>
      </p:sp>
      <p:sp>
        <p:nvSpPr>
          <p:cNvPr id="1285" name="Google Shape;1285;g2a07bf76da7_0_93"/>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286" name="Google Shape;1286;g2a07bf76da7_0_93"/>
          <p:cNvPicPr preferRelativeResize="0"/>
          <p:nvPr/>
        </p:nvPicPr>
        <p:blipFill>
          <a:blip r:embed="rId4">
            <a:alphaModFix/>
          </a:blip>
          <a:stretch>
            <a:fillRect/>
          </a:stretch>
        </p:blipFill>
        <p:spPr>
          <a:xfrm>
            <a:off x="1989613" y="1237750"/>
            <a:ext cx="10202386" cy="4787675"/>
          </a:xfrm>
          <a:prstGeom prst="rect">
            <a:avLst/>
          </a:prstGeom>
          <a:noFill/>
          <a:ln>
            <a:noFill/>
          </a:ln>
        </p:spPr>
      </p:pic>
      <p:sp>
        <p:nvSpPr>
          <p:cNvPr id="1287" name="Google Shape;1287;g2a07bf76da7_0_93"/>
          <p:cNvSpPr txBox="1"/>
          <p:nvPr/>
        </p:nvSpPr>
        <p:spPr>
          <a:xfrm>
            <a:off x="-228500" y="2522750"/>
            <a:ext cx="2171100" cy="19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50">
                <a:solidFill>
                  <a:schemeClr val="dk1"/>
                </a:solidFill>
                <a:highlight>
                  <a:srgbClr val="FFFFFF"/>
                </a:highlight>
              </a:rPr>
              <a:t>2.944</a:t>
            </a:r>
            <a:r>
              <a:rPr lang="en-US" sz="2050">
                <a:solidFill>
                  <a:schemeClr val="dk1"/>
                </a:solidFill>
                <a:highlight>
                  <a:srgbClr val="FFFFFF"/>
                </a:highlight>
              </a:rPr>
              <a:t> Nm</a:t>
            </a:r>
            <a:endParaRPr sz="2050">
              <a:solidFill>
                <a:schemeClr val="dk1"/>
              </a:solidFill>
              <a:highlight>
                <a:srgbClr val="FFFFFF"/>
              </a:highlight>
            </a:endParaRPr>
          </a:p>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Meet our requirement </a:t>
            </a:r>
            <a:endParaRPr sz="205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(&lt; 7 Nm)</a:t>
            </a:r>
            <a:endParaRPr sz="2050">
              <a:solidFill>
                <a:schemeClr val="dk1"/>
              </a:solidFill>
              <a:highlight>
                <a:srgbClr val="FFFFFF"/>
              </a:highlight>
            </a:endParaRPr>
          </a:p>
          <a:p>
            <a:pPr indent="0" lvl="0" marL="0" rtl="0" algn="ctr">
              <a:spcBef>
                <a:spcPts val="0"/>
              </a:spcBef>
              <a:spcAft>
                <a:spcPts val="0"/>
              </a:spcAft>
              <a:buNone/>
            </a:pPr>
            <a:r>
              <a:t/>
            </a:r>
            <a:endParaRPr sz="2050">
              <a:solidFill>
                <a:schemeClr val="dk1"/>
              </a:solidFill>
              <a:highlight>
                <a:srgbClr val="FFFFFF"/>
              </a:highlight>
            </a:endParaRPr>
          </a:p>
        </p:txBody>
      </p:sp>
      <p:sp>
        <p:nvSpPr>
          <p:cNvPr id="1288" name="Google Shape;1288;g2a07bf76da7_0_93"/>
          <p:cNvSpPr/>
          <p:nvPr/>
        </p:nvSpPr>
        <p:spPr>
          <a:xfrm>
            <a:off x="2057300" y="1539525"/>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89" name="Google Shape;1289;g2a07bf76da7_0_93"/>
          <p:cNvSpPr/>
          <p:nvPr/>
        </p:nvSpPr>
        <p:spPr>
          <a:xfrm>
            <a:off x="2057300" y="3935825"/>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290" name="Google Shape;1290;g2a07bf76da7_0_93"/>
          <p:cNvCxnSpPr>
            <a:endCxn id="1288" idx="4"/>
          </p:cNvCxnSpPr>
          <p:nvPr/>
        </p:nvCxnSpPr>
        <p:spPr>
          <a:xfrm flipH="1" rot="10800000">
            <a:off x="1473950" y="1645425"/>
            <a:ext cx="639000" cy="1184400"/>
          </a:xfrm>
          <a:prstGeom prst="straightConnector1">
            <a:avLst/>
          </a:prstGeom>
          <a:noFill/>
          <a:ln cap="flat" cmpd="sng" w="28575">
            <a:solidFill>
              <a:srgbClr val="FF0000"/>
            </a:solidFill>
            <a:prstDash val="solid"/>
            <a:round/>
            <a:headEnd len="med" w="med" type="none"/>
            <a:tailEnd len="med" w="med" type="triangle"/>
          </a:ln>
        </p:spPr>
      </p:cxnSp>
      <p:cxnSp>
        <p:nvCxnSpPr>
          <p:cNvPr id="1291" name="Google Shape;1291;g2a07bf76da7_0_93"/>
          <p:cNvCxnSpPr/>
          <p:nvPr/>
        </p:nvCxnSpPr>
        <p:spPr>
          <a:xfrm>
            <a:off x="1473075" y="2913309"/>
            <a:ext cx="592500" cy="1019100"/>
          </a:xfrm>
          <a:prstGeom prst="straightConnector1">
            <a:avLst/>
          </a:prstGeom>
          <a:noFill/>
          <a:ln cap="flat" cmpd="sng" w="28575">
            <a:solidFill>
              <a:srgbClr val="E84B36"/>
            </a:solidFill>
            <a:prstDash val="solid"/>
            <a:round/>
            <a:headEnd len="med" w="med" type="none"/>
            <a:tailEnd len="med" w="med" type="triangle"/>
          </a:ln>
        </p:spPr>
      </p:cxnSp>
      <p:sp>
        <p:nvSpPr>
          <p:cNvPr id="1292" name="Google Shape;1292;g2a07bf76da7_0_93"/>
          <p:cNvSpPr txBox="1"/>
          <p:nvPr/>
        </p:nvSpPr>
        <p:spPr>
          <a:xfrm>
            <a:off x="7204025" y="3082725"/>
            <a:ext cx="3145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Right Leg Motor Torque</a:t>
            </a:r>
            <a:endParaRPr sz="2200">
              <a:solidFill>
                <a:srgbClr val="FF0000"/>
              </a:solidFill>
            </a:endParaRPr>
          </a:p>
        </p:txBody>
      </p:sp>
      <p:sp>
        <p:nvSpPr>
          <p:cNvPr id="1293" name="Google Shape;1293;g2a07bf76da7_0_93"/>
          <p:cNvSpPr txBox="1"/>
          <p:nvPr/>
        </p:nvSpPr>
        <p:spPr>
          <a:xfrm>
            <a:off x="7414475" y="5508625"/>
            <a:ext cx="2999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Left Leg Motor Torque</a:t>
            </a:r>
            <a:endParaRPr sz="220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g2a07bf76da7_0_107"/>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299" name="Google Shape;1299;g2a07bf76da7_0_10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300" name="Google Shape;1300;g2a07bf76da7_0_107"/>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301" name="Google Shape;1301;g2a07bf76da7_0_107"/>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302" name="Google Shape;1302;g2a07bf76da7_0_107"/>
          <p:cNvSpPr txBox="1"/>
          <p:nvPr/>
        </p:nvSpPr>
        <p:spPr>
          <a:xfrm>
            <a:off x="262400" y="204050"/>
            <a:ext cx="110244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VMC Algorithm - Adaptive Suspension Test (Internal Variables)</a:t>
            </a:r>
            <a:endParaRPr b="0" i="0" sz="2400" u="none" cap="none" strike="noStrike">
              <a:solidFill>
                <a:schemeClr val="lt1"/>
              </a:solidFill>
              <a:latin typeface="Arial"/>
              <a:ea typeface="Arial"/>
              <a:cs typeface="Arial"/>
              <a:sym typeface="Arial"/>
            </a:endParaRPr>
          </a:p>
        </p:txBody>
      </p:sp>
      <p:sp>
        <p:nvSpPr>
          <p:cNvPr id="1303" name="Google Shape;1303;g2a07bf76da7_0_10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304" name="Google Shape;1304;g2a07bf76da7_0_107"/>
          <p:cNvSpPr txBox="1"/>
          <p:nvPr/>
        </p:nvSpPr>
        <p:spPr>
          <a:xfrm>
            <a:off x="49650" y="1763550"/>
            <a:ext cx="2040300" cy="18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Set initial roll angle to 0.2 rad</a:t>
            </a:r>
            <a:endParaRPr sz="2000">
              <a:solidFill>
                <a:schemeClr val="dk1"/>
              </a:solidFill>
            </a:endParaRPr>
          </a:p>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None/>
            </a:pPr>
            <a:r>
              <a:rPr lang="en-US" sz="2000">
                <a:solidFill>
                  <a:schemeClr val="dk1"/>
                </a:solidFill>
              </a:rPr>
              <a:t>Robot is in a tilted position</a:t>
            </a:r>
            <a:endParaRPr sz="2000">
              <a:solidFill>
                <a:schemeClr val="dk1"/>
              </a:solidFill>
            </a:endParaRPr>
          </a:p>
          <a:p>
            <a:pPr indent="0" lvl="0" marL="0" rtl="0" algn="ctr">
              <a:spcBef>
                <a:spcPts val="0"/>
              </a:spcBef>
              <a:spcAft>
                <a:spcPts val="0"/>
              </a:spcAft>
              <a:buNone/>
            </a:pPr>
            <a:r>
              <a:t/>
            </a:r>
            <a:endParaRPr sz="2000">
              <a:solidFill>
                <a:schemeClr val="dk1"/>
              </a:solidFill>
            </a:endParaRPr>
          </a:p>
        </p:txBody>
      </p:sp>
      <p:sp>
        <p:nvSpPr>
          <p:cNvPr id="1305" name="Google Shape;1305;g2a07bf76da7_0_107"/>
          <p:cNvSpPr txBox="1"/>
          <p:nvPr/>
        </p:nvSpPr>
        <p:spPr>
          <a:xfrm>
            <a:off x="0" y="4476475"/>
            <a:ext cx="21711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0.5s converge</a:t>
            </a:r>
            <a:endParaRPr sz="2000">
              <a:solidFill>
                <a:schemeClr val="dk1"/>
              </a:solidFill>
            </a:endParaRPr>
          </a:p>
        </p:txBody>
      </p:sp>
      <p:pic>
        <p:nvPicPr>
          <p:cNvPr id="1306" name="Google Shape;1306;g2a07bf76da7_0_107"/>
          <p:cNvPicPr preferRelativeResize="0"/>
          <p:nvPr/>
        </p:nvPicPr>
        <p:blipFill>
          <a:blip r:embed="rId4">
            <a:alphaModFix/>
          </a:blip>
          <a:stretch>
            <a:fillRect/>
          </a:stretch>
        </p:blipFill>
        <p:spPr>
          <a:xfrm>
            <a:off x="2026525" y="1244138"/>
            <a:ext cx="10165476" cy="4809349"/>
          </a:xfrm>
          <a:prstGeom prst="rect">
            <a:avLst/>
          </a:prstGeom>
          <a:noFill/>
          <a:ln>
            <a:noFill/>
          </a:ln>
        </p:spPr>
      </p:pic>
      <p:sp>
        <p:nvSpPr>
          <p:cNvPr id="1307" name="Google Shape;1307;g2a07bf76da7_0_107"/>
          <p:cNvSpPr txBox="1"/>
          <p:nvPr/>
        </p:nvSpPr>
        <p:spPr>
          <a:xfrm>
            <a:off x="8686975" y="5286525"/>
            <a:ext cx="1935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Roll Angle</a:t>
            </a:r>
            <a:r>
              <a:rPr lang="en-US" sz="2000">
                <a:solidFill>
                  <a:srgbClr val="FF0000"/>
                </a:solidFill>
              </a:rPr>
              <a:t>(°)</a:t>
            </a:r>
            <a:endParaRPr sz="2000">
              <a:solidFill>
                <a:srgbClr val="FF0000"/>
              </a:solidFill>
            </a:endParaRPr>
          </a:p>
        </p:txBody>
      </p:sp>
      <p:sp>
        <p:nvSpPr>
          <p:cNvPr id="1308" name="Google Shape;1308;g2a07bf76da7_0_107"/>
          <p:cNvSpPr txBox="1"/>
          <p:nvPr/>
        </p:nvSpPr>
        <p:spPr>
          <a:xfrm>
            <a:off x="7076650" y="3167650"/>
            <a:ext cx="3617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Roll Angular</a:t>
            </a:r>
            <a:r>
              <a:rPr lang="en-US" sz="2000">
                <a:solidFill>
                  <a:srgbClr val="FF0000"/>
                </a:solidFill>
              </a:rPr>
              <a:t> Velocity(rad/s)</a:t>
            </a:r>
            <a:endParaRPr sz="2000">
              <a:solidFill>
                <a:srgbClr val="FF0000"/>
              </a:solidFill>
            </a:endParaRPr>
          </a:p>
        </p:txBody>
      </p:sp>
      <p:sp>
        <p:nvSpPr>
          <p:cNvPr id="1309" name="Google Shape;1309;g2a07bf76da7_0_107"/>
          <p:cNvSpPr txBox="1"/>
          <p:nvPr/>
        </p:nvSpPr>
        <p:spPr>
          <a:xfrm>
            <a:off x="2126700" y="5519825"/>
            <a:ext cx="41175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Roll Angular</a:t>
            </a:r>
            <a:r>
              <a:rPr lang="en-US" sz="2000">
                <a:solidFill>
                  <a:srgbClr val="FF0000"/>
                </a:solidFill>
              </a:rPr>
              <a:t> Acceleration(rad/s^2)</a:t>
            </a:r>
            <a:endParaRPr sz="2000">
              <a:solidFill>
                <a:srgbClr val="FF0000"/>
              </a:solidFill>
            </a:endParaRPr>
          </a:p>
        </p:txBody>
      </p:sp>
      <p:sp>
        <p:nvSpPr>
          <p:cNvPr id="1310" name="Google Shape;1310;g2a07bf76da7_0_107"/>
          <p:cNvSpPr txBox="1"/>
          <p:nvPr/>
        </p:nvSpPr>
        <p:spPr>
          <a:xfrm>
            <a:off x="2184850" y="3193725"/>
            <a:ext cx="40404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0000"/>
                </a:solidFill>
              </a:rPr>
              <a:t>Virtual Torque around x axis(Nm)</a:t>
            </a:r>
            <a:endParaRPr sz="2000">
              <a:solidFill>
                <a:srgbClr val="FF0000"/>
              </a:solidFill>
            </a:endParaRPr>
          </a:p>
        </p:txBody>
      </p:sp>
      <p:sp>
        <p:nvSpPr>
          <p:cNvPr id="1311" name="Google Shape;1311;g2a07bf76da7_0_107"/>
          <p:cNvSpPr/>
          <p:nvPr/>
        </p:nvSpPr>
        <p:spPr>
          <a:xfrm>
            <a:off x="6274350" y="3952125"/>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12" name="Google Shape;1312;g2a07bf76da7_0_107"/>
          <p:cNvSpPr txBox="1"/>
          <p:nvPr/>
        </p:nvSpPr>
        <p:spPr>
          <a:xfrm>
            <a:off x="5916125" y="3804625"/>
            <a:ext cx="5424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F0000"/>
                </a:solidFill>
              </a:rPr>
              <a:t>0.2</a:t>
            </a:r>
            <a:endParaRPr sz="1500">
              <a:solidFill>
                <a:srgbClr val="FF0000"/>
              </a:solidFill>
            </a:endParaRPr>
          </a:p>
        </p:txBody>
      </p:sp>
      <p:sp>
        <p:nvSpPr>
          <p:cNvPr id="1313" name="Google Shape;1313;g2a07bf76da7_0_107"/>
          <p:cNvSpPr txBox="1"/>
          <p:nvPr/>
        </p:nvSpPr>
        <p:spPr>
          <a:xfrm>
            <a:off x="6144725" y="5481025"/>
            <a:ext cx="5424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F0000"/>
                </a:solidFill>
              </a:rPr>
              <a:t>0</a:t>
            </a:r>
            <a:endParaRPr sz="1500">
              <a:solidFill>
                <a:srgbClr val="FF0000"/>
              </a:solidFill>
            </a:endParaRPr>
          </a:p>
        </p:txBody>
      </p:sp>
      <p:sp>
        <p:nvSpPr>
          <p:cNvPr id="1314" name="Google Shape;1314;g2a07bf76da7_0_107"/>
          <p:cNvSpPr txBox="1"/>
          <p:nvPr/>
        </p:nvSpPr>
        <p:spPr>
          <a:xfrm>
            <a:off x="6301525" y="5777088"/>
            <a:ext cx="4680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0.5</a:t>
            </a:r>
            <a:endParaRPr>
              <a:solidFill>
                <a:srgbClr val="FF0000"/>
              </a:solidFill>
            </a:endParaRPr>
          </a:p>
        </p:txBody>
      </p:sp>
      <p:cxnSp>
        <p:nvCxnSpPr>
          <p:cNvPr id="1315" name="Google Shape;1315;g2a07bf76da7_0_107"/>
          <p:cNvCxnSpPr/>
          <p:nvPr/>
        </p:nvCxnSpPr>
        <p:spPr>
          <a:xfrm>
            <a:off x="6525225" y="5700975"/>
            <a:ext cx="0" cy="211200"/>
          </a:xfrm>
          <a:prstGeom prst="straightConnector1">
            <a:avLst/>
          </a:prstGeom>
          <a:noFill/>
          <a:ln cap="flat" cmpd="sng" w="19050">
            <a:solidFill>
              <a:srgbClr val="FF0000"/>
            </a:solidFill>
            <a:prstDash val="solid"/>
            <a:round/>
            <a:headEnd len="med" w="med" type="none"/>
            <a:tailEnd len="med" w="med" type="none"/>
          </a:ln>
        </p:spPr>
      </p:cxnSp>
      <p:sp>
        <p:nvSpPr>
          <p:cNvPr id="1316" name="Google Shape;1316;g2a07bf76da7_0_107"/>
          <p:cNvSpPr/>
          <p:nvPr/>
        </p:nvSpPr>
        <p:spPr>
          <a:xfrm>
            <a:off x="6469575" y="5637225"/>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g2a07bf76da7_0_121"/>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322" name="Google Shape;1322;g2a07bf76da7_0_121"/>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323" name="Google Shape;1323;g2a07bf76da7_0_121"/>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324" name="Google Shape;1324;g2a07bf76da7_0_12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325" name="Google Shape;1325;g2a07bf76da7_0_121"/>
          <p:cNvSpPr txBox="1"/>
          <p:nvPr/>
        </p:nvSpPr>
        <p:spPr>
          <a:xfrm>
            <a:off x="262400" y="204050"/>
            <a:ext cx="110244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600">
                <a:solidFill>
                  <a:schemeClr val="lt1"/>
                </a:solidFill>
              </a:rPr>
              <a:t>VMC Algorithm - </a:t>
            </a:r>
            <a:r>
              <a:rPr b="1" lang="en-US" sz="2600">
                <a:solidFill>
                  <a:schemeClr val="lt1"/>
                </a:solidFill>
              </a:rPr>
              <a:t>Adaptive Suspension Test </a:t>
            </a:r>
            <a:r>
              <a:rPr b="1" lang="en-US" sz="2600">
                <a:solidFill>
                  <a:schemeClr val="lt1"/>
                </a:solidFill>
              </a:rPr>
              <a:t>(Torque)</a:t>
            </a:r>
            <a:endParaRPr b="0" i="0" sz="2400" u="none" cap="none" strike="noStrike">
              <a:solidFill>
                <a:schemeClr val="lt1"/>
              </a:solidFill>
              <a:latin typeface="Arial"/>
              <a:ea typeface="Arial"/>
              <a:cs typeface="Arial"/>
              <a:sym typeface="Arial"/>
            </a:endParaRPr>
          </a:p>
        </p:txBody>
      </p:sp>
      <p:sp>
        <p:nvSpPr>
          <p:cNvPr id="1326" name="Google Shape;1326;g2a07bf76da7_0_121"/>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327" name="Google Shape;1327;g2a07bf76da7_0_121"/>
          <p:cNvSpPr txBox="1"/>
          <p:nvPr/>
        </p:nvSpPr>
        <p:spPr>
          <a:xfrm>
            <a:off x="0" y="2507925"/>
            <a:ext cx="1890000" cy="13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Left: 4.4Nm</a:t>
            </a:r>
            <a:endParaRPr sz="205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Right: -2.5 Nm</a:t>
            </a:r>
            <a:endParaRPr sz="205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Meet our requirement </a:t>
            </a:r>
            <a:endParaRPr sz="205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lang="en-US" sz="2050">
                <a:solidFill>
                  <a:schemeClr val="dk1"/>
                </a:solidFill>
                <a:highlight>
                  <a:schemeClr val="lt1"/>
                </a:highlight>
              </a:rPr>
              <a:t>(&lt; 7 Nm)</a:t>
            </a:r>
            <a:endParaRPr sz="2050">
              <a:solidFill>
                <a:schemeClr val="dk1"/>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t/>
            </a:r>
            <a:endParaRPr sz="2050">
              <a:solidFill>
                <a:schemeClr val="dk1"/>
              </a:solidFill>
              <a:highlight>
                <a:srgbClr val="FFFFFF"/>
              </a:highlight>
            </a:endParaRPr>
          </a:p>
          <a:p>
            <a:pPr indent="0" lvl="0" marL="0" rtl="0" algn="ctr">
              <a:spcBef>
                <a:spcPts val="0"/>
              </a:spcBef>
              <a:spcAft>
                <a:spcPts val="0"/>
              </a:spcAft>
              <a:buNone/>
            </a:pPr>
            <a:r>
              <a:t/>
            </a:r>
            <a:endParaRPr sz="2050">
              <a:solidFill>
                <a:schemeClr val="dk1"/>
              </a:solidFill>
              <a:highlight>
                <a:srgbClr val="FFFFFF"/>
              </a:highlight>
            </a:endParaRPr>
          </a:p>
        </p:txBody>
      </p:sp>
      <p:pic>
        <p:nvPicPr>
          <p:cNvPr id="1328" name="Google Shape;1328;g2a07bf76da7_0_121"/>
          <p:cNvPicPr preferRelativeResize="0"/>
          <p:nvPr/>
        </p:nvPicPr>
        <p:blipFill>
          <a:blip r:embed="rId4">
            <a:alphaModFix/>
          </a:blip>
          <a:stretch>
            <a:fillRect/>
          </a:stretch>
        </p:blipFill>
        <p:spPr>
          <a:xfrm>
            <a:off x="1889850" y="1012925"/>
            <a:ext cx="10302149" cy="4932324"/>
          </a:xfrm>
          <a:prstGeom prst="rect">
            <a:avLst/>
          </a:prstGeom>
          <a:noFill/>
          <a:ln>
            <a:noFill/>
          </a:ln>
        </p:spPr>
      </p:pic>
      <p:sp>
        <p:nvSpPr>
          <p:cNvPr id="1329" name="Google Shape;1329;g2a07bf76da7_0_121"/>
          <p:cNvSpPr/>
          <p:nvPr/>
        </p:nvSpPr>
        <p:spPr>
          <a:xfrm>
            <a:off x="2007150" y="3123675"/>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0" name="Google Shape;1330;g2a07bf76da7_0_121"/>
          <p:cNvSpPr/>
          <p:nvPr/>
        </p:nvSpPr>
        <p:spPr>
          <a:xfrm>
            <a:off x="2007150" y="3799725"/>
            <a:ext cx="111300" cy="105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1" name="Google Shape;1331;g2a07bf76da7_0_121"/>
          <p:cNvSpPr txBox="1"/>
          <p:nvPr/>
        </p:nvSpPr>
        <p:spPr>
          <a:xfrm>
            <a:off x="2103775" y="2767150"/>
            <a:ext cx="22086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About -2.5 Nm</a:t>
            </a:r>
            <a:endParaRPr sz="2200">
              <a:solidFill>
                <a:srgbClr val="FF0000"/>
              </a:solidFill>
            </a:endParaRPr>
          </a:p>
        </p:txBody>
      </p:sp>
      <p:sp>
        <p:nvSpPr>
          <p:cNvPr id="1332" name="Google Shape;1332;g2a07bf76da7_0_121"/>
          <p:cNvSpPr txBox="1"/>
          <p:nvPr/>
        </p:nvSpPr>
        <p:spPr>
          <a:xfrm>
            <a:off x="2103775" y="3633475"/>
            <a:ext cx="19746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About 4.4 Nm</a:t>
            </a:r>
            <a:endParaRPr sz="2200">
              <a:solidFill>
                <a:srgbClr val="FF0000"/>
              </a:solidFill>
            </a:endParaRPr>
          </a:p>
        </p:txBody>
      </p:sp>
      <p:sp>
        <p:nvSpPr>
          <p:cNvPr id="1333" name="Google Shape;1333;g2a07bf76da7_0_121"/>
          <p:cNvSpPr txBox="1"/>
          <p:nvPr/>
        </p:nvSpPr>
        <p:spPr>
          <a:xfrm>
            <a:off x="7149875" y="2930325"/>
            <a:ext cx="3275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Right Leg Motor Torque</a:t>
            </a:r>
            <a:endParaRPr sz="2200">
              <a:solidFill>
                <a:srgbClr val="FF0000"/>
              </a:solidFill>
            </a:endParaRPr>
          </a:p>
        </p:txBody>
      </p:sp>
      <p:sp>
        <p:nvSpPr>
          <p:cNvPr id="1334" name="Google Shape;1334;g2a07bf76da7_0_121"/>
          <p:cNvSpPr txBox="1"/>
          <p:nvPr/>
        </p:nvSpPr>
        <p:spPr>
          <a:xfrm>
            <a:off x="7338275" y="5280025"/>
            <a:ext cx="2999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rPr>
              <a:t>Left</a:t>
            </a:r>
            <a:r>
              <a:rPr lang="en-US" sz="2200">
                <a:solidFill>
                  <a:srgbClr val="FF0000"/>
                </a:solidFill>
              </a:rPr>
              <a:t> Leg Motor Torque</a:t>
            </a:r>
            <a:endParaRPr sz="2200">
              <a:solidFill>
                <a:srgbClr val="FF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g2a0dc074598_0_0"/>
          <p:cNvSpPr/>
          <p:nvPr/>
        </p:nvSpPr>
        <p:spPr>
          <a:xfrm flipH="1" rot="10800000">
            <a:off x="0" y="-105"/>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340" name="Google Shape;1340;g2a0dc074598_0_0"/>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1341" name="Google Shape;1341;g2a0dc074598_0_0"/>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342" name="Google Shape;1342;g2a0dc074598_0_0"/>
          <p:cNvSpPr txBox="1"/>
          <p:nvPr/>
        </p:nvSpPr>
        <p:spPr>
          <a:xfrm>
            <a:off x="376800" y="235690"/>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Conclusion &amp; Highlights</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43" name="Google Shape;1343;g2a0dc074598_0_0"/>
          <p:cNvSpPr/>
          <p:nvPr/>
        </p:nvSpPr>
        <p:spPr>
          <a:xfrm>
            <a:off x="368400" y="10216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4" name="Google Shape;1344;g2a0dc074598_0_0"/>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345" name="Google Shape;1345;g2a0dc074598_0_0"/>
          <p:cNvSpPr txBox="1"/>
          <p:nvPr/>
        </p:nvSpPr>
        <p:spPr>
          <a:xfrm>
            <a:off x="376800" y="1361575"/>
            <a:ext cx="11398200" cy="4617600"/>
          </a:xfrm>
          <a:prstGeom prst="rect">
            <a:avLst/>
          </a:prstGeom>
          <a:noFill/>
          <a:ln>
            <a:noFill/>
          </a:ln>
        </p:spPr>
        <p:txBody>
          <a:bodyPr anchorCtr="0" anchor="ctr" bIns="45700" lIns="91425" spcFirstLastPara="1" rIns="91425" wrap="square" tIns="45700">
            <a:spAutoFit/>
          </a:bodyPr>
          <a:lstStyle/>
          <a:p>
            <a:pPr indent="-393700" lvl="0" marL="457200" marR="0" rtl="0" algn="l">
              <a:lnSpc>
                <a:spcPct val="150000"/>
              </a:lnSpc>
              <a:spcBef>
                <a:spcPts val="0"/>
              </a:spcBef>
              <a:spcAft>
                <a:spcPts val="0"/>
              </a:spcAft>
              <a:buClr>
                <a:schemeClr val="lt1"/>
              </a:buClr>
              <a:buSzPts val="2600"/>
              <a:buChar char="●"/>
            </a:pPr>
            <a:r>
              <a:rPr b="1" lang="en-US" sz="2600">
                <a:solidFill>
                  <a:schemeClr val="lt1"/>
                </a:solidFill>
              </a:rPr>
              <a:t>Mechanical Structure </a:t>
            </a:r>
            <a:endParaRPr b="1" sz="2600">
              <a:solidFill>
                <a:schemeClr val="lt1"/>
              </a:solidFill>
            </a:endParaRPr>
          </a:p>
          <a:p>
            <a:pPr indent="-355600" lvl="1" marL="914400" marR="0" rtl="0" algn="l">
              <a:lnSpc>
                <a:spcPct val="150000"/>
              </a:lnSpc>
              <a:spcBef>
                <a:spcPts val="0"/>
              </a:spcBef>
              <a:spcAft>
                <a:spcPts val="0"/>
              </a:spcAft>
              <a:buClr>
                <a:schemeClr val="lt1"/>
              </a:buClr>
              <a:buSzPts val="2000"/>
              <a:buChar char="○"/>
            </a:pPr>
            <a:r>
              <a:rPr b="1" lang="en-US" sz="2000">
                <a:solidFill>
                  <a:schemeClr val="lt1"/>
                </a:solidFill>
              </a:rPr>
              <a:t>Carbon fiber plates with 3D printed parts </a:t>
            </a:r>
            <a:endParaRPr b="1" sz="2000">
              <a:solidFill>
                <a:schemeClr val="lt1"/>
              </a:solidFill>
            </a:endParaRPr>
          </a:p>
          <a:p>
            <a:pPr indent="-393700" lvl="0" marL="457200" marR="0" rtl="0" algn="l">
              <a:lnSpc>
                <a:spcPct val="150000"/>
              </a:lnSpc>
              <a:spcBef>
                <a:spcPts val="0"/>
              </a:spcBef>
              <a:spcAft>
                <a:spcPts val="0"/>
              </a:spcAft>
              <a:buClr>
                <a:schemeClr val="lt1"/>
              </a:buClr>
              <a:buSzPts val="2600"/>
              <a:buChar char="●"/>
            </a:pPr>
            <a:r>
              <a:rPr b="1" lang="en-US" sz="2600">
                <a:solidFill>
                  <a:schemeClr val="lt1"/>
                </a:solidFill>
              </a:rPr>
              <a:t>Electrical System</a:t>
            </a:r>
            <a:endParaRPr b="1" sz="2600">
              <a:solidFill>
                <a:schemeClr val="lt1"/>
              </a:solidFill>
            </a:endParaRPr>
          </a:p>
          <a:p>
            <a:pPr indent="-355600" lvl="1" marL="914400" marR="0" rtl="0" algn="l">
              <a:lnSpc>
                <a:spcPct val="150000"/>
              </a:lnSpc>
              <a:spcBef>
                <a:spcPts val="0"/>
              </a:spcBef>
              <a:spcAft>
                <a:spcPts val="0"/>
              </a:spcAft>
              <a:buClr>
                <a:schemeClr val="lt1"/>
              </a:buClr>
              <a:buSzPts val="2000"/>
              <a:buChar char="○"/>
            </a:pPr>
            <a:r>
              <a:rPr b="1" lang="en-US" sz="2000">
                <a:solidFill>
                  <a:schemeClr val="lt1"/>
                </a:solidFill>
              </a:rPr>
              <a:t>Highly integrated microcontroller board &amp; power board </a:t>
            </a:r>
            <a:endParaRPr b="1" sz="2000">
              <a:solidFill>
                <a:schemeClr val="lt1"/>
              </a:solidFill>
            </a:endParaRPr>
          </a:p>
          <a:p>
            <a:pPr indent="-393700" lvl="0" marL="457200" marR="0" rtl="0" algn="l">
              <a:lnSpc>
                <a:spcPct val="150000"/>
              </a:lnSpc>
              <a:spcBef>
                <a:spcPts val="0"/>
              </a:spcBef>
              <a:spcAft>
                <a:spcPts val="0"/>
              </a:spcAft>
              <a:buClr>
                <a:schemeClr val="lt1"/>
              </a:buClr>
              <a:buSzPts val="2600"/>
              <a:buChar char="●"/>
            </a:pPr>
            <a:r>
              <a:rPr b="1" lang="en-US" sz="2600">
                <a:solidFill>
                  <a:schemeClr val="lt1"/>
                </a:solidFill>
              </a:rPr>
              <a:t>Embedded Software</a:t>
            </a:r>
            <a:endParaRPr b="1" sz="2600">
              <a:solidFill>
                <a:schemeClr val="lt1"/>
              </a:solidFill>
            </a:endParaRPr>
          </a:p>
          <a:p>
            <a:pPr indent="-355600" lvl="1" marL="914400" marR="0" rtl="0" algn="l">
              <a:lnSpc>
                <a:spcPct val="150000"/>
              </a:lnSpc>
              <a:spcBef>
                <a:spcPts val="0"/>
              </a:spcBef>
              <a:spcAft>
                <a:spcPts val="0"/>
              </a:spcAft>
              <a:buClr>
                <a:schemeClr val="lt1"/>
              </a:buClr>
              <a:buSzPts val="2000"/>
              <a:buChar char="○"/>
            </a:pPr>
            <a:r>
              <a:rPr b="1" lang="en-US" sz="2000">
                <a:solidFill>
                  <a:schemeClr val="lt1"/>
                </a:solidFill>
              </a:rPr>
              <a:t>Multi-protocol communication and IMU sensor fusion</a:t>
            </a:r>
            <a:endParaRPr b="1" sz="2000">
              <a:solidFill>
                <a:schemeClr val="lt1"/>
              </a:solidFill>
            </a:endParaRPr>
          </a:p>
          <a:p>
            <a:pPr indent="-393700" lvl="0" marL="457200" marR="0" rtl="0" algn="l">
              <a:lnSpc>
                <a:spcPct val="150000"/>
              </a:lnSpc>
              <a:spcBef>
                <a:spcPts val="0"/>
              </a:spcBef>
              <a:spcAft>
                <a:spcPts val="0"/>
              </a:spcAft>
              <a:buClr>
                <a:schemeClr val="lt1"/>
              </a:buClr>
              <a:buSzPts val="2600"/>
              <a:buChar char="●"/>
            </a:pPr>
            <a:r>
              <a:rPr b="1" lang="en-US" sz="2600">
                <a:solidFill>
                  <a:schemeClr val="lt1"/>
                </a:solidFill>
              </a:rPr>
              <a:t>Control System</a:t>
            </a:r>
            <a:endParaRPr b="1" sz="2600">
              <a:solidFill>
                <a:schemeClr val="lt1"/>
              </a:solidFill>
            </a:endParaRPr>
          </a:p>
          <a:p>
            <a:pPr indent="-355600" lvl="1" marL="914400" marR="0" rtl="0" algn="l">
              <a:lnSpc>
                <a:spcPct val="150000"/>
              </a:lnSpc>
              <a:spcBef>
                <a:spcPts val="0"/>
              </a:spcBef>
              <a:spcAft>
                <a:spcPts val="0"/>
              </a:spcAft>
              <a:buClr>
                <a:schemeClr val="lt1"/>
              </a:buClr>
              <a:buSzPts val="2000"/>
              <a:buChar char="○"/>
            </a:pPr>
            <a:r>
              <a:rPr b="1" lang="en-US" sz="2000">
                <a:solidFill>
                  <a:schemeClr val="lt1"/>
                </a:solidFill>
              </a:rPr>
              <a:t>Hybrid control of wheel and leg motors.</a:t>
            </a:r>
            <a:endParaRPr b="1" sz="2000">
              <a:solidFill>
                <a:schemeClr val="lt1"/>
              </a:solidFill>
            </a:endParaRPr>
          </a:p>
          <a:p>
            <a:pPr indent="0" lvl="0" marL="0" marR="0" rtl="0" algn="l">
              <a:lnSpc>
                <a:spcPct val="15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g2a0dc074598_0_18"/>
          <p:cNvSpPr/>
          <p:nvPr/>
        </p:nvSpPr>
        <p:spPr>
          <a:xfrm flipH="1" rot="10800000">
            <a:off x="0" y="-105"/>
            <a:ext cx="12192000" cy="68658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351" name="Google Shape;1351;g2a0dc074598_0_18"/>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1352" name="Google Shape;1352;g2a0dc074598_0_18"/>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353" name="Google Shape;1353;g2a0dc074598_0_18"/>
          <p:cNvSpPr txBox="1"/>
          <p:nvPr/>
        </p:nvSpPr>
        <p:spPr>
          <a:xfrm>
            <a:off x="376800" y="235690"/>
            <a:ext cx="9601200" cy="1062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500"/>
              <a:buFont typeface="Arial"/>
              <a:buNone/>
            </a:pPr>
            <a:r>
              <a:rPr b="1" lang="en-US" sz="4500">
                <a:solidFill>
                  <a:schemeClr val="lt1"/>
                </a:solidFill>
              </a:rPr>
              <a:t>Future Work</a:t>
            </a:r>
            <a:endParaRPr b="1" i="0" sz="4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4" name="Google Shape;1354;g2a0dc074598_0_18"/>
          <p:cNvSpPr/>
          <p:nvPr/>
        </p:nvSpPr>
        <p:spPr>
          <a:xfrm>
            <a:off x="368400" y="1021675"/>
            <a:ext cx="11455200" cy="111900"/>
          </a:xfrm>
          <a:prstGeom prst="rect">
            <a:avLst/>
          </a:prstGeom>
          <a:solidFill>
            <a:srgbClr val="FF55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5" name="Google Shape;1355;g2a0dc074598_0_18"/>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
        <p:nvSpPr>
          <p:cNvPr id="1356" name="Google Shape;1356;g2a0dc074598_0_18"/>
          <p:cNvSpPr txBox="1"/>
          <p:nvPr/>
        </p:nvSpPr>
        <p:spPr>
          <a:xfrm>
            <a:off x="376800" y="1209175"/>
            <a:ext cx="11398200" cy="5079600"/>
          </a:xfrm>
          <a:prstGeom prst="rect">
            <a:avLst/>
          </a:prstGeom>
          <a:noFill/>
          <a:ln>
            <a:noFill/>
          </a:ln>
        </p:spPr>
        <p:txBody>
          <a:bodyPr anchorCtr="0" anchor="ctr" bIns="45700" lIns="91425" spcFirstLastPara="1" rIns="91425" wrap="square" tIns="45700">
            <a:spAutoFit/>
          </a:bodyPr>
          <a:lstStyle/>
          <a:p>
            <a:pPr indent="-381000" lvl="0" marL="457200" marR="0" rtl="0" algn="l">
              <a:lnSpc>
                <a:spcPct val="150000"/>
              </a:lnSpc>
              <a:spcBef>
                <a:spcPts val="0"/>
              </a:spcBef>
              <a:spcAft>
                <a:spcPts val="0"/>
              </a:spcAft>
              <a:buClr>
                <a:schemeClr val="lt1"/>
              </a:buClr>
              <a:buSzPts val="2400"/>
              <a:buChar char="●"/>
            </a:pPr>
            <a:r>
              <a:rPr b="1" lang="en-US" sz="2400">
                <a:solidFill>
                  <a:schemeClr val="lt1"/>
                </a:solidFill>
              </a:rPr>
              <a:t>Mechanical Structure </a:t>
            </a:r>
            <a:endParaRPr b="1" sz="2400">
              <a:solidFill>
                <a:schemeClr val="lt1"/>
              </a:solidFill>
            </a:endParaRPr>
          </a:p>
          <a:p>
            <a:pPr indent="-342900" lvl="1" marL="914400" marR="0" rtl="0" algn="l">
              <a:lnSpc>
                <a:spcPct val="150000"/>
              </a:lnSpc>
              <a:spcBef>
                <a:spcPts val="0"/>
              </a:spcBef>
              <a:spcAft>
                <a:spcPts val="0"/>
              </a:spcAft>
              <a:buClr>
                <a:schemeClr val="lt1"/>
              </a:buClr>
              <a:buSzPts val="1800"/>
              <a:buChar char="○"/>
            </a:pPr>
            <a:r>
              <a:rPr b="1" lang="en-US" sz="1800">
                <a:solidFill>
                  <a:schemeClr val="lt1"/>
                </a:solidFill>
              </a:rPr>
              <a:t> Bigger wheels with more powerful motors</a:t>
            </a:r>
            <a:endParaRPr b="1" sz="1800">
              <a:solidFill>
                <a:schemeClr val="lt1"/>
              </a:solidFill>
            </a:endParaRPr>
          </a:p>
          <a:p>
            <a:pPr indent="-381000" lvl="0" marL="457200" marR="0" rtl="0" algn="l">
              <a:lnSpc>
                <a:spcPct val="150000"/>
              </a:lnSpc>
              <a:spcBef>
                <a:spcPts val="0"/>
              </a:spcBef>
              <a:spcAft>
                <a:spcPts val="0"/>
              </a:spcAft>
              <a:buClr>
                <a:schemeClr val="lt1"/>
              </a:buClr>
              <a:buSzPts val="2400"/>
              <a:buChar char="●"/>
            </a:pPr>
            <a:r>
              <a:rPr b="1" lang="en-US" sz="2400">
                <a:solidFill>
                  <a:schemeClr val="lt1"/>
                </a:solidFill>
              </a:rPr>
              <a:t>Electrical System</a:t>
            </a:r>
            <a:endParaRPr b="1" sz="2400">
              <a:solidFill>
                <a:schemeClr val="lt1"/>
              </a:solidFill>
            </a:endParaRPr>
          </a:p>
          <a:p>
            <a:pPr indent="-342900" lvl="1" marL="914400" marR="0" rtl="0" algn="l">
              <a:lnSpc>
                <a:spcPct val="150000"/>
              </a:lnSpc>
              <a:spcBef>
                <a:spcPts val="0"/>
              </a:spcBef>
              <a:spcAft>
                <a:spcPts val="0"/>
              </a:spcAft>
              <a:buClr>
                <a:schemeClr val="lt1"/>
              </a:buClr>
              <a:buSzPts val="1800"/>
              <a:buChar char="○"/>
            </a:pPr>
            <a:r>
              <a:rPr b="1" lang="en-US" sz="1800">
                <a:solidFill>
                  <a:schemeClr val="lt1"/>
                </a:solidFill>
              </a:rPr>
              <a:t>More powerful microcontroller</a:t>
            </a:r>
            <a:endParaRPr b="1" sz="1800">
              <a:solidFill>
                <a:schemeClr val="lt1"/>
              </a:solidFill>
            </a:endParaRPr>
          </a:p>
          <a:p>
            <a:pPr indent="-342900" lvl="1" marL="914400" marR="0" rtl="0" algn="l">
              <a:lnSpc>
                <a:spcPct val="150000"/>
              </a:lnSpc>
              <a:spcBef>
                <a:spcPts val="0"/>
              </a:spcBef>
              <a:spcAft>
                <a:spcPts val="0"/>
              </a:spcAft>
              <a:buClr>
                <a:schemeClr val="lt1"/>
              </a:buClr>
              <a:buSzPts val="1800"/>
              <a:buChar char="○"/>
            </a:pPr>
            <a:r>
              <a:rPr b="1" lang="en-US" sz="1800">
                <a:solidFill>
                  <a:schemeClr val="lt1"/>
                </a:solidFill>
              </a:rPr>
              <a:t>IMU heater circuit</a:t>
            </a:r>
            <a:endParaRPr b="1" sz="1800">
              <a:solidFill>
                <a:schemeClr val="lt1"/>
              </a:solidFill>
            </a:endParaRPr>
          </a:p>
          <a:p>
            <a:pPr indent="-381000" lvl="0" marL="457200" marR="0" rtl="0" algn="l">
              <a:lnSpc>
                <a:spcPct val="150000"/>
              </a:lnSpc>
              <a:spcBef>
                <a:spcPts val="0"/>
              </a:spcBef>
              <a:spcAft>
                <a:spcPts val="0"/>
              </a:spcAft>
              <a:buClr>
                <a:schemeClr val="lt1"/>
              </a:buClr>
              <a:buSzPts val="2400"/>
              <a:buChar char="●"/>
            </a:pPr>
            <a:r>
              <a:rPr b="1" lang="en-US" sz="2400">
                <a:solidFill>
                  <a:schemeClr val="lt1"/>
                </a:solidFill>
              </a:rPr>
              <a:t>Embedded Software</a:t>
            </a:r>
            <a:endParaRPr b="1" sz="2400">
              <a:solidFill>
                <a:schemeClr val="lt1"/>
              </a:solidFill>
            </a:endParaRPr>
          </a:p>
          <a:p>
            <a:pPr indent="-342900" lvl="1" marL="914400" marR="0" rtl="0" algn="l">
              <a:lnSpc>
                <a:spcPct val="150000"/>
              </a:lnSpc>
              <a:spcBef>
                <a:spcPts val="0"/>
              </a:spcBef>
              <a:spcAft>
                <a:spcPts val="0"/>
              </a:spcAft>
              <a:buClr>
                <a:schemeClr val="lt1"/>
              </a:buClr>
              <a:buSzPts val="1800"/>
              <a:buChar char="○"/>
            </a:pPr>
            <a:r>
              <a:rPr b="1" lang="en-US" sz="1800">
                <a:solidFill>
                  <a:schemeClr val="lt1"/>
                </a:solidFill>
              </a:rPr>
              <a:t>More sophisticated IMU filtering algorithms, e.g. Extended Kalman Filter (EKF)</a:t>
            </a:r>
            <a:endParaRPr b="1" sz="1800">
              <a:solidFill>
                <a:schemeClr val="lt1"/>
              </a:solidFill>
            </a:endParaRPr>
          </a:p>
          <a:p>
            <a:pPr indent="-381000" lvl="0" marL="457200" marR="0" rtl="0" algn="l">
              <a:lnSpc>
                <a:spcPct val="150000"/>
              </a:lnSpc>
              <a:spcBef>
                <a:spcPts val="0"/>
              </a:spcBef>
              <a:spcAft>
                <a:spcPts val="0"/>
              </a:spcAft>
              <a:buClr>
                <a:schemeClr val="lt1"/>
              </a:buClr>
              <a:buSzPts val="2400"/>
              <a:buChar char="●"/>
            </a:pPr>
            <a:r>
              <a:rPr b="1" lang="en-US" sz="2400">
                <a:solidFill>
                  <a:schemeClr val="lt1"/>
                </a:solidFill>
              </a:rPr>
              <a:t>Control System</a:t>
            </a:r>
            <a:endParaRPr b="1" sz="2400">
              <a:solidFill>
                <a:schemeClr val="lt1"/>
              </a:solidFill>
            </a:endParaRPr>
          </a:p>
          <a:p>
            <a:pPr indent="-342900" lvl="1" marL="914400" marR="0" rtl="0" algn="l">
              <a:lnSpc>
                <a:spcPct val="150000"/>
              </a:lnSpc>
              <a:spcBef>
                <a:spcPts val="0"/>
              </a:spcBef>
              <a:spcAft>
                <a:spcPts val="0"/>
              </a:spcAft>
              <a:buClr>
                <a:schemeClr val="lt1"/>
              </a:buClr>
              <a:buSzPts val="1800"/>
              <a:buChar char="○"/>
            </a:pPr>
            <a:r>
              <a:rPr b="1" lang="en-US" sz="1800">
                <a:solidFill>
                  <a:schemeClr val="lt1"/>
                </a:solidFill>
              </a:rPr>
              <a:t>Remodeling the leg linkage motion</a:t>
            </a:r>
            <a:endParaRPr b="1" sz="1800">
              <a:solidFill>
                <a:schemeClr val="lt1"/>
              </a:solidFill>
            </a:endParaRPr>
          </a:p>
          <a:p>
            <a:pPr indent="-342900" lvl="1" marL="914400" marR="0" rtl="0" algn="l">
              <a:lnSpc>
                <a:spcPct val="150000"/>
              </a:lnSpc>
              <a:spcBef>
                <a:spcPts val="0"/>
              </a:spcBef>
              <a:spcAft>
                <a:spcPts val="0"/>
              </a:spcAft>
              <a:buClr>
                <a:schemeClr val="lt1"/>
              </a:buClr>
              <a:buSzPts val="1800"/>
              <a:buChar char="○"/>
            </a:pPr>
            <a:r>
              <a:rPr b="1" lang="en-US" sz="1800">
                <a:solidFill>
                  <a:schemeClr val="lt1"/>
                </a:solidFill>
              </a:rPr>
              <a:t>Jump state analysis with ground detection </a:t>
            </a:r>
            <a:endParaRPr b="1" sz="1800">
              <a:solidFill>
                <a:schemeClr val="lt1"/>
              </a:solidFill>
            </a:endParaRPr>
          </a:p>
          <a:p>
            <a:pPr indent="0" lvl="0" marL="0" marR="0" rtl="0" algn="l">
              <a:lnSpc>
                <a:spcPct val="15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0"/>
          <p:cNvSpPr txBox="1"/>
          <p:nvPr>
            <p:ph idx="1" type="body"/>
          </p:nvPr>
        </p:nvSpPr>
        <p:spPr>
          <a:xfrm>
            <a:off x="328059" y="1018454"/>
            <a:ext cx="11177400" cy="48210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0"/>
              </a:spcBef>
              <a:spcAft>
                <a:spcPts val="0"/>
              </a:spcAft>
              <a:buSzPts val="1800"/>
              <a:buFont typeface="Arial"/>
              <a:buChar char="•"/>
            </a:pPr>
            <a:r>
              <a:rPr lang="en-US" sz="1800">
                <a:uFill>
                  <a:noFill/>
                </a:uFill>
                <a:latin typeface="Arial"/>
                <a:ea typeface="Arial"/>
                <a:cs typeface="Arial"/>
                <a:sym typeface="Arial"/>
                <a:hlinkClick r:id="rId3"/>
              </a:rPr>
              <a:t>Robert Mahony, Tarek Hamel, and Jean-Michel Pflimlin. Nonlinear complementary filters on the special orthogonal group. IEEE Transactions on automatic control 53.5 (2008): 1203-1217.</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en-US" sz="1800" u="sng">
                <a:solidFill>
                  <a:schemeClr val="hlink"/>
                </a:solidFill>
                <a:latin typeface="Arial"/>
                <a:ea typeface="Arial"/>
                <a:cs typeface="Arial"/>
                <a:sym typeface="Arial"/>
                <a:hlinkClick r:id="rId4"/>
              </a:rPr>
              <a:t>https://zhuanlan.zhihu.com/p/563048952?utm_id=0</a:t>
            </a:r>
            <a:endParaRPr sz="1800">
              <a:latin typeface="Arial"/>
              <a:ea typeface="Arial"/>
              <a:cs typeface="Arial"/>
              <a:sym typeface="Arial"/>
            </a:endParaRPr>
          </a:p>
          <a:p>
            <a:pPr indent="-342900" lvl="0" marL="457200" rtl="0" algn="l">
              <a:lnSpc>
                <a:spcPct val="150000"/>
              </a:lnSpc>
              <a:spcBef>
                <a:spcPts val="0"/>
              </a:spcBef>
              <a:spcAft>
                <a:spcPts val="0"/>
              </a:spcAft>
              <a:buSzPts val="1800"/>
              <a:buChar char="•"/>
            </a:pPr>
            <a:r>
              <a:rPr lang="en-US" sz="1800">
                <a:latin typeface="Arial"/>
                <a:ea typeface="Arial"/>
                <a:cs typeface="Arial"/>
                <a:sym typeface="Arial"/>
              </a:rPr>
              <a:t>H. GuoXuang, Hyun - GitHub Repository, https://github.com/HuGuoXuang/Hyun</a:t>
            </a:r>
            <a:endParaRPr sz="1800">
              <a:latin typeface="Arial"/>
              <a:ea typeface="Arial"/>
              <a:cs typeface="Arial"/>
              <a:sym typeface="Arial"/>
            </a:endParaRPr>
          </a:p>
          <a:p>
            <a:pPr indent="-342900" lvl="0" marL="457200" rtl="0" algn="l">
              <a:lnSpc>
                <a:spcPct val="150000"/>
              </a:lnSpc>
              <a:spcBef>
                <a:spcPts val="0"/>
              </a:spcBef>
              <a:spcAft>
                <a:spcPts val="0"/>
              </a:spcAft>
              <a:buSzPts val="1800"/>
              <a:buChar char="•"/>
            </a:pPr>
            <a:r>
              <a:rPr lang="en-US" sz="1800">
                <a:latin typeface="Arial"/>
                <a:ea typeface="Arial"/>
                <a:cs typeface="Arial"/>
                <a:sym typeface="Arial"/>
              </a:rPr>
              <a:t>RoboMaster, Forum Post Title, https://bbs.robomaster.com/forum.php?mod=viewthread&amp;tid=12268</a:t>
            </a:r>
            <a:endParaRPr sz="1800">
              <a:latin typeface="Arial"/>
              <a:ea typeface="Arial"/>
              <a:cs typeface="Arial"/>
              <a:sym typeface="Arial"/>
            </a:endParaRPr>
          </a:p>
          <a:p>
            <a:pPr indent="-342900" lvl="0" marL="457200" rtl="0" algn="l">
              <a:lnSpc>
                <a:spcPct val="150000"/>
              </a:lnSpc>
              <a:spcBef>
                <a:spcPts val="0"/>
              </a:spcBef>
              <a:spcAft>
                <a:spcPts val="0"/>
              </a:spcAft>
              <a:buSzPts val="1800"/>
              <a:buChar char="•"/>
            </a:pPr>
            <a:r>
              <a:rPr lang="en-US" sz="1800">
                <a:latin typeface="Arial"/>
                <a:ea typeface="Arial"/>
                <a:cs typeface="Arial"/>
                <a:sym typeface="Arial"/>
              </a:rPr>
              <a:t>RoboMaster, Forum Post Title, https://bbs.robomaster.com/forum.php?mod=viewthread&amp;tid=22803</a:t>
            </a:r>
            <a:endParaRPr sz="1800">
              <a:latin typeface="Arial"/>
              <a:ea typeface="Arial"/>
              <a:cs typeface="Arial"/>
              <a:sym typeface="Arial"/>
            </a:endParaRPr>
          </a:p>
          <a:p>
            <a:pPr indent="0" lvl="0" marL="457200" rtl="0" algn="l">
              <a:lnSpc>
                <a:spcPct val="150000"/>
              </a:lnSpc>
              <a:spcBef>
                <a:spcPts val="0"/>
              </a:spcBef>
              <a:spcAft>
                <a:spcPts val="0"/>
              </a:spcAft>
              <a:buNone/>
            </a:pPr>
            <a:r>
              <a:t/>
            </a:r>
            <a:endParaRPr sz="1800">
              <a:latin typeface="Arial"/>
              <a:ea typeface="Arial"/>
              <a:cs typeface="Arial"/>
              <a:sym typeface="Arial"/>
            </a:endParaRPr>
          </a:p>
          <a:p>
            <a:pPr indent="0" lvl="0" marL="0" rtl="0" algn="l">
              <a:lnSpc>
                <a:spcPct val="100000"/>
              </a:lnSpc>
              <a:spcBef>
                <a:spcPts val="0"/>
              </a:spcBef>
              <a:spcAft>
                <a:spcPts val="0"/>
              </a:spcAft>
              <a:buNone/>
            </a:pPr>
            <a:r>
              <a:t/>
            </a:r>
            <a:endParaRPr b="1" sz="1800">
              <a:solidFill>
                <a:schemeClr val="dk1"/>
              </a:solidFill>
              <a:latin typeface="Arial"/>
              <a:ea typeface="Arial"/>
              <a:cs typeface="Arial"/>
              <a:sym typeface="Arial"/>
            </a:endParaRPr>
          </a:p>
        </p:txBody>
      </p:sp>
      <p:sp>
        <p:nvSpPr>
          <p:cNvPr id="1362" name="Google Shape;1362;p10"/>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363" name="Google Shape;1363;p10"/>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364" name="Google Shape;1364;p10"/>
          <p:cNvSpPr/>
          <p:nvPr/>
        </p:nvSpPr>
        <p:spPr>
          <a:xfrm flipH="1" rot="10800000">
            <a:off x="0" y="-7695"/>
            <a:ext cx="12192000" cy="868218"/>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365" name="Google Shape;1365;p10"/>
          <p:cNvPicPr preferRelativeResize="0"/>
          <p:nvPr/>
        </p:nvPicPr>
        <p:blipFill rotWithShape="1">
          <a:blip r:embed="rId5">
            <a:alphaModFix/>
          </a:blip>
          <a:srcRect b="0" l="0" r="0" t="0"/>
          <a:stretch/>
        </p:blipFill>
        <p:spPr>
          <a:xfrm>
            <a:off x="11554210" y="228014"/>
            <a:ext cx="277906" cy="401420"/>
          </a:xfrm>
          <a:prstGeom prst="rect">
            <a:avLst/>
          </a:prstGeom>
          <a:noFill/>
          <a:ln>
            <a:noFill/>
          </a:ln>
        </p:spPr>
      </p:pic>
      <p:sp>
        <p:nvSpPr>
          <p:cNvPr id="1366" name="Google Shape;1366;p10"/>
          <p:cNvSpPr txBox="1"/>
          <p:nvPr/>
        </p:nvSpPr>
        <p:spPr>
          <a:xfrm>
            <a:off x="376810" y="204051"/>
            <a:ext cx="10910100" cy="492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000"/>
              <a:buFont typeface="Arial"/>
              <a:buNone/>
            </a:pPr>
            <a:r>
              <a:rPr b="1" lang="en-US" sz="2600">
                <a:solidFill>
                  <a:schemeClr val="lt1"/>
                </a:solidFill>
              </a:rPr>
              <a:t>References</a:t>
            </a:r>
            <a:endParaRPr b="0" i="0" sz="2400" u="none" cap="none" strike="noStrike">
              <a:solidFill>
                <a:schemeClr val="lt1"/>
              </a:solidFill>
              <a:latin typeface="Arial"/>
              <a:ea typeface="Arial"/>
              <a:cs typeface="Arial"/>
              <a:sym typeface="Arial"/>
            </a:endParaRPr>
          </a:p>
        </p:txBody>
      </p:sp>
      <p:sp>
        <p:nvSpPr>
          <p:cNvPr id="1367" name="Google Shape;1367;p10"/>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22"/>
          <p:cNvSpPr/>
          <p:nvPr/>
        </p:nvSpPr>
        <p:spPr>
          <a:xfrm flipH="1" rot="10800000">
            <a:off x="0" y="0"/>
            <a:ext cx="12192000" cy="6865695"/>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373" name="Google Shape;1373;p22"/>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1374" name="Google Shape;1374;p22"/>
          <p:cNvSpPr txBox="1"/>
          <p:nvPr/>
        </p:nvSpPr>
        <p:spPr>
          <a:xfrm>
            <a:off x="376806" y="1334279"/>
            <a:ext cx="11177403"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t/>
            </a:r>
            <a:endParaRPr b="1" sz="2600">
              <a:solidFill>
                <a:schemeClr val="lt1"/>
              </a:solidFill>
            </a:endParaRPr>
          </a:p>
          <a:p>
            <a:pPr indent="0" lvl="0" marL="0" marR="0" rtl="0" algn="l">
              <a:lnSpc>
                <a:spcPct val="100000"/>
              </a:lnSpc>
              <a:spcBef>
                <a:spcPts val="0"/>
              </a:spcBef>
              <a:spcAft>
                <a:spcPts val="0"/>
              </a:spcAft>
              <a:buNone/>
            </a:pPr>
            <a:r>
              <a:rPr b="1" i="0" lang="en-US" sz="3400" u="none" cap="none" strike="noStrike">
                <a:solidFill>
                  <a:schemeClr val="lt1"/>
                </a:solidFill>
                <a:latin typeface="Arial"/>
                <a:ea typeface="Arial"/>
                <a:cs typeface="Arial"/>
                <a:sym typeface="Arial"/>
              </a:rPr>
              <a:t>Thank You </a:t>
            </a:r>
            <a:r>
              <a:rPr b="1" lang="en-US" sz="3400">
                <a:solidFill>
                  <a:schemeClr val="lt1"/>
                </a:solidFill>
              </a:rPr>
              <a:t>For Watching</a:t>
            </a:r>
            <a:endParaRPr sz="2200"/>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1375" name="Google Shape;1375;p22"/>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376" name="Google Shape;1376;p22"/>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a08523534b_3_477"/>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Attitude Sensing</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p:txBody>
      </p:sp>
      <p:sp>
        <p:nvSpPr>
          <p:cNvPr id="180" name="Google Shape;180;g2a08523534b_3_477"/>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81" name="Google Shape;181;g2a08523534b_3_477"/>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82" name="Google Shape;182;g2a08523534b_3_477"/>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83" name="Google Shape;183;g2a08523534b_3_477"/>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84" name="Google Shape;184;g2a08523534b_3_477"/>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lt1"/>
                </a:solidFill>
              </a:rPr>
              <a:t>Requirements &amp; Verification</a:t>
            </a:r>
            <a:endParaRPr b="0" i="0" sz="2400" u="none" cap="none" strike="noStrike">
              <a:solidFill>
                <a:schemeClr val="lt1"/>
              </a:solidFill>
              <a:latin typeface="Arial"/>
              <a:ea typeface="Arial"/>
              <a:cs typeface="Arial"/>
              <a:sym typeface="Arial"/>
            </a:endParaRPr>
          </a:p>
        </p:txBody>
      </p:sp>
      <p:sp>
        <p:nvSpPr>
          <p:cNvPr id="185" name="Google Shape;185;g2a08523534b_3_477"/>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pic>
        <p:nvPicPr>
          <p:cNvPr id="186" name="Google Shape;186;g2a08523534b_3_477"/>
          <p:cNvPicPr preferRelativeResize="0"/>
          <p:nvPr/>
        </p:nvPicPr>
        <p:blipFill>
          <a:blip r:embed="rId4">
            <a:alphaModFix/>
          </a:blip>
          <a:stretch>
            <a:fillRect/>
          </a:stretch>
        </p:blipFill>
        <p:spPr>
          <a:xfrm>
            <a:off x="550725" y="2466888"/>
            <a:ext cx="5000050" cy="3014851"/>
          </a:xfrm>
          <a:prstGeom prst="rect">
            <a:avLst/>
          </a:prstGeom>
          <a:noFill/>
          <a:ln>
            <a:noFill/>
          </a:ln>
        </p:spPr>
      </p:pic>
      <p:pic>
        <p:nvPicPr>
          <p:cNvPr id="187" name="Google Shape;187;g2a08523534b_3_477"/>
          <p:cNvPicPr preferRelativeResize="0"/>
          <p:nvPr/>
        </p:nvPicPr>
        <p:blipFill>
          <a:blip r:embed="rId5">
            <a:alphaModFix/>
          </a:blip>
          <a:stretch>
            <a:fillRect/>
          </a:stretch>
        </p:blipFill>
        <p:spPr>
          <a:xfrm>
            <a:off x="5886625" y="2259663"/>
            <a:ext cx="5400274" cy="34292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4"/>
          <p:cNvSpPr/>
          <p:nvPr/>
        </p:nvSpPr>
        <p:spPr>
          <a:xfrm flipH="1" rot="10800000">
            <a:off x="-1" y="8163"/>
            <a:ext cx="12192000" cy="6858000"/>
          </a:xfrm>
          <a:prstGeom prst="rect">
            <a:avLst/>
          </a:prstGeom>
          <a:gradFill>
            <a:gsLst>
              <a:gs pos="0">
                <a:srgbClr val="1B4284"/>
              </a:gs>
              <a:gs pos="100000">
                <a:srgbClr val="13294B"/>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newspaper&#10;&#10;Description automatically generated" id="1382" name="Google Shape;1382;p24"/>
          <p:cNvPicPr preferRelativeResize="0"/>
          <p:nvPr/>
        </p:nvPicPr>
        <p:blipFill rotWithShape="1">
          <a:blip r:embed="rId3">
            <a:alphaModFix amt="30000"/>
          </a:blip>
          <a:srcRect b="0" l="0" r="0" t="0"/>
          <a:stretch/>
        </p:blipFill>
        <p:spPr>
          <a:xfrm>
            <a:off x="-1" y="8164"/>
            <a:ext cx="12192000" cy="6858000"/>
          </a:xfrm>
          <a:prstGeom prst="rect">
            <a:avLst/>
          </a:prstGeom>
          <a:noFill/>
          <a:ln>
            <a:noFill/>
          </a:ln>
        </p:spPr>
      </p:pic>
      <p:pic>
        <p:nvPicPr>
          <p:cNvPr descr="Graphical user interface, text&#10;&#10;Description automatically generated" id="1383" name="Google Shape;1383;p24"/>
          <p:cNvPicPr preferRelativeResize="0"/>
          <p:nvPr/>
        </p:nvPicPr>
        <p:blipFill rotWithShape="1">
          <a:blip r:embed="rId4">
            <a:alphaModFix/>
          </a:blip>
          <a:srcRect b="0" l="0" r="0" t="0"/>
          <a:stretch/>
        </p:blipFill>
        <p:spPr>
          <a:xfrm>
            <a:off x="2530021" y="2252985"/>
            <a:ext cx="7131957" cy="235202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7" name="Shape 1387"/>
        <p:cNvGrpSpPr/>
        <p:nvPr/>
      </p:nvGrpSpPr>
      <p:grpSpPr>
        <a:xfrm>
          <a:off x="0" y="0"/>
          <a:ext cx="0" cy="0"/>
          <a:chOff x="0" y="0"/>
          <a:chExt cx="0" cy="0"/>
        </a:xfrm>
      </p:grpSpPr>
      <p:sp>
        <p:nvSpPr>
          <p:cNvPr id="1388" name="Google Shape;1388;g2a08523534b_3_184"/>
          <p:cNvSpPr txBox="1"/>
          <p:nvPr>
            <p:ph idx="1" type="body"/>
          </p:nvPr>
        </p:nvSpPr>
        <p:spPr>
          <a:xfrm>
            <a:off x="376809" y="1334279"/>
            <a:ext cx="11177400" cy="4821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Lorem Ipsum Dolor Sit Amet Consectetur Adipiscing</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2000"/>
              <a:buNone/>
            </a:pPr>
            <a:r>
              <a:rPr lang="en-US" sz="1800">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Lorem Ipsum Dolor Sit Amet Consectetur Adipiscing</a:t>
            </a:r>
            <a:endParaRPr b="1" sz="2000">
              <a:solidFill>
                <a:srgbClr val="15264B"/>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Lorem ipsum dolor sit amet, consectetur adipiscing elit, sed do eiusmod tempor incididunt ut labore et dolore magna aliqua.</a:t>
            </a:r>
            <a:endParaRPr b="1" sz="1800">
              <a:solidFill>
                <a:schemeClr val="dk1"/>
              </a:solidFill>
              <a:latin typeface="Arial"/>
              <a:ea typeface="Arial"/>
              <a:cs typeface="Arial"/>
              <a:sym typeface="Arial"/>
            </a:endParaRPr>
          </a:p>
        </p:txBody>
      </p:sp>
      <p:sp>
        <p:nvSpPr>
          <p:cNvPr id="1389" name="Google Shape;1389;g2a08523534b_3_184"/>
          <p:cNvSpPr/>
          <p:nvPr/>
        </p:nvSpPr>
        <p:spPr>
          <a:xfrm flipH="1" rot="10800000">
            <a:off x="0" y="6437100"/>
            <a:ext cx="12192000" cy="420900"/>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390" name="Google Shape;1390;g2a08523534b_3_184"/>
          <p:cNvSpPr txBox="1"/>
          <p:nvPr/>
        </p:nvSpPr>
        <p:spPr>
          <a:xfrm>
            <a:off x="9335597" y="6524381"/>
            <a:ext cx="24735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391" name="Google Shape;1391;g2a08523534b_3_184"/>
          <p:cNvSpPr/>
          <p:nvPr/>
        </p:nvSpPr>
        <p:spPr>
          <a:xfrm flipH="1" rot="10800000">
            <a:off x="0" y="-7677"/>
            <a:ext cx="12192000" cy="868200"/>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392" name="Google Shape;1392;g2a08523534b_3_184"/>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393" name="Google Shape;1393;g2a08523534b_3_184"/>
          <p:cNvSpPr txBox="1"/>
          <p:nvPr/>
        </p:nvSpPr>
        <p:spPr>
          <a:xfrm>
            <a:off x="376810" y="204051"/>
            <a:ext cx="10910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Slide Title</a:t>
            </a:r>
            <a:endParaRPr b="0" i="0" sz="2400" u="none" cap="none" strike="noStrike">
              <a:solidFill>
                <a:schemeClr val="lt1"/>
              </a:solidFill>
              <a:latin typeface="Arial"/>
              <a:ea typeface="Arial"/>
              <a:cs typeface="Arial"/>
              <a:sym typeface="Arial"/>
            </a:endParaRPr>
          </a:p>
        </p:txBody>
      </p:sp>
      <p:sp>
        <p:nvSpPr>
          <p:cNvPr id="1394" name="Google Shape;1394;g2a08523534b_3_184"/>
          <p:cNvSpPr txBox="1"/>
          <p:nvPr/>
        </p:nvSpPr>
        <p:spPr>
          <a:xfrm>
            <a:off x="376807" y="6524381"/>
            <a:ext cx="7991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8" name="Shape 1398"/>
        <p:cNvGrpSpPr/>
        <p:nvPr/>
      </p:nvGrpSpPr>
      <p:grpSpPr>
        <a:xfrm>
          <a:off x="0" y="0"/>
          <a:ext cx="0" cy="0"/>
          <a:chOff x="0" y="0"/>
          <a:chExt cx="0" cy="0"/>
        </a:xfrm>
      </p:grpSpPr>
      <p:sp>
        <p:nvSpPr>
          <p:cNvPr id="1399" name="Google Shape;1399;p11"/>
          <p:cNvSpPr txBox="1"/>
          <p:nvPr/>
        </p:nvSpPr>
        <p:spPr>
          <a:xfrm>
            <a:off x="376810" y="1334279"/>
            <a:ext cx="5442100"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600" u="none" cap="none" strike="noStrike">
                <a:solidFill>
                  <a:srgbClr val="E84B36"/>
                </a:solidFill>
                <a:latin typeface="Arial"/>
                <a:ea typeface="Arial"/>
                <a:cs typeface="Arial"/>
                <a:sym typeface="Arial"/>
              </a:rPr>
              <a:t>Lorem Ipsum Dolor Sit Amet Consectetur Adipiscing</a:t>
            </a:r>
            <a:endParaRPr b="1" i="0" sz="26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1" i="0" sz="1800" u="none" cap="none" strike="noStrike">
              <a:solidFill>
                <a:schemeClr val="dk1"/>
              </a:solidFill>
              <a:latin typeface="Arial"/>
              <a:ea typeface="Arial"/>
              <a:cs typeface="Arial"/>
              <a:sym typeface="Arial"/>
            </a:endParaRPr>
          </a:p>
        </p:txBody>
      </p:sp>
      <p:sp>
        <p:nvSpPr>
          <p:cNvPr id="1400" name="Google Shape;1400;p11"/>
          <p:cNvSpPr txBox="1"/>
          <p:nvPr/>
        </p:nvSpPr>
        <p:spPr>
          <a:xfrm>
            <a:off x="6158774" y="1334279"/>
            <a:ext cx="5442100"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15264B"/>
                </a:solidFill>
                <a:latin typeface="Arial"/>
                <a:ea typeface="Arial"/>
                <a:cs typeface="Arial"/>
                <a:sym typeface="Arial"/>
              </a:rPr>
              <a:t>Lorem Ipsum Dolor Sit Amet Consectetur Adipiscing</a:t>
            </a:r>
            <a:endParaRPr b="1" i="0" sz="2000" u="none" cap="none" strike="noStrike">
              <a:solidFill>
                <a:srgbClr val="15264B"/>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1" i="0" sz="1800" u="none" cap="none" strike="noStrike">
              <a:solidFill>
                <a:schemeClr val="dk1"/>
              </a:solidFill>
              <a:latin typeface="Arial"/>
              <a:ea typeface="Arial"/>
              <a:cs typeface="Arial"/>
              <a:sym typeface="Arial"/>
            </a:endParaRPr>
          </a:p>
        </p:txBody>
      </p:sp>
      <p:sp>
        <p:nvSpPr>
          <p:cNvPr id="1401" name="Google Shape;1401;p11"/>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402" name="Google Shape;1402;p11"/>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03" name="Google Shape;1403;p11"/>
          <p:cNvSpPr/>
          <p:nvPr/>
        </p:nvSpPr>
        <p:spPr>
          <a:xfrm flipH="1" rot="10800000">
            <a:off x="0" y="-7695"/>
            <a:ext cx="12192000" cy="868218"/>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404" name="Google Shape;1404;p11"/>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405" name="Google Shape;1405;p11"/>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Slide Title</a:t>
            </a:r>
            <a:endParaRPr b="0" i="0" sz="2400" u="none" cap="none" strike="noStrike">
              <a:solidFill>
                <a:schemeClr val="lt1"/>
              </a:solidFill>
              <a:latin typeface="Arial"/>
              <a:ea typeface="Arial"/>
              <a:cs typeface="Arial"/>
              <a:sym typeface="Arial"/>
            </a:endParaRPr>
          </a:p>
        </p:txBody>
      </p:sp>
      <p:sp>
        <p:nvSpPr>
          <p:cNvPr id="1406" name="Google Shape;1406;p11"/>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0" name="Shape 1410"/>
        <p:cNvGrpSpPr/>
        <p:nvPr/>
      </p:nvGrpSpPr>
      <p:grpSpPr>
        <a:xfrm>
          <a:off x="0" y="0"/>
          <a:ext cx="0" cy="0"/>
          <a:chOff x="0" y="0"/>
          <a:chExt cx="0" cy="0"/>
        </a:xfrm>
      </p:grpSpPr>
      <p:sp>
        <p:nvSpPr>
          <p:cNvPr id="1411" name="Google Shape;1411;p12"/>
          <p:cNvSpPr/>
          <p:nvPr/>
        </p:nvSpPr>
        <p:spPr>
          <a:xfrm>
            <a:off x="475566" y="1263717"/>
            <a:ext cx="4356660" cy="231564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2" name="Google Shape;1412;p12"/>
          <p:cNvSpPr txBox="1"/>
          <p:nvPr/>
        </p:nvSpPr>
        <p:spPr>
          <a:xfrm>
            <a:off x="1494115" y="2239572"/>
            <a:ext cx="228049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 / GRAPHIC</a:t>
            </a:r>
            <a:endParaRPr b="0" i="0" sz="1400" u="none" cap="none" strike="noStrike">
              <a:solidFill>
                <a:srgbClr val="000000"/>
              </a:solidFill>
              <a:latin typeface="Arial"/>
              <a:ea typeface="Arial"/>
              <a:cs typeface="Arial"/>
              <a:sym typeface="Arial"/>
            </a:endParaRPr>
          </a:p>
        </p:txBody>
      </p:sp>
      <p:sp>
        <p:nvSpPr>
          <p:cNvPr id="1413" name="Google Shape;1413;p12"/>
          <p:cNvSpPr/>
          <p:nvPr/>
        </p:nvSpPr>
        <p:spPr>
          <a:xfrm>
            <a:off x="475566" y="3774068"/>
            <a:ext cx="4356660" cy="231564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4" name="Google Shape;1414;p12"/>
          <p:cNvSpPr txBox="1"/>
          <p:nvPr/>
        </p:nvSpPr>
        <p:spPr>
          <a:xfrm>
            <a:off x="1494115" y="4747225"/>
            <a:ext cx="228049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 / GRAPHIC</a:t>
            </a:r>
            <a:endParaRPr b="0" i="0" sz="1400" u="none" cap="none" strike="noStrike">
              <a:solidFill>
                <a:srgbClr val="000000"/>
              </a:solidFill>
              <a:latin typeface="Arial"/>
              <a:ea typeface="Arial"/>
              <a:cs typeface="Arial"/>
              <a:sym typeface="Arial"/>
            </a:endParaRPr>
          </a:p>
        </p:txBody>
      </p:sp>
      <p:sp>
        <p:nvSpPr>
          <p:cNvPr id="1415" name="Google Shape;1415;p12"/>
          <p:cNvSpPr txBox="1"/>
          <p:nvPr/>
        </p:nvSpPr>
        <p:spPr>
          <a:xfrm>
            <a:off x="5122548" y="1334279"/>
            <a:ext cx="6686464"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600" u="none" cap="none" strike="noStrike">
                <a:solidFill>
                  <a:srgbClr val="E84B36"/>
                </a:solidFill>
                <a:latin typeface="Arial"/>
                <a:ea typeface="Arial"/>
                <a:cs typeface="Arial"/>
                <a:sym typeface="Arial"/>
              </a:rPr>
              <a:t>Lorem Ipsum Dolor Sit Amet Consectetur Adipiscing</a:t>
            </a:r>
            <a:endParaRPr b="1" i="0" sz="26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15264B"/>
                </a:solidFill>
                <a:latin typeface="Arial"/>
                <a:ea typeface="Arial"/>
                <a:cs typeface="Arial"/>
                <a:sym typeface="Arial"/>
              </a:rPr>
              <a:t>Lorem Ipsum Dolor Sit Amet Consectetur Adipiscing</a:t>
            </a:r>
            <a:endParaRPr b="1" i="0" sz="2000" u="none" cap="none" strike="noStrike">
              <a:solidFill>
                <a:srgbClr val="15264B"/>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Lorem ipsum dolor sit amet, consectetur adipiscing elit, sed do eiusmod tempor incididunt ut labore et dolore magna aliqua.</a:t>
            </a:r>
            <a:endParaRPr b="1" i="0" sz="1800" u="none" cap="none" strike="noStrike">
              <a:solidFill>
                <a:schemeClr val="dk1"/>
              </a:solidFill>
              <a:latin typeface="Arial"/>
              <a:ea typeface="Arial"/>
              <a:cs typeface="Arial"/>
              <a:sym typeface="Arial"/>
            </a:endParaRPr>
          </a:p>
        </p:txBody>
      </p:sp>
      <p:sp>
        <p:nvSpPr>
          <p:cNvPr id="1416" name="Google Shape;1416;p12"/>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417" name="Google Shape;1417;p12"/>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18" name="Google Shape;1418;p12"/>
          <p:cNvSpPr/>
          <p:nvPr/>
        </p:nvSpPr>
        <p:spPr>
          <a:xfrm flipH="1" rot="10800000">
            <a:off x="0" y="-7695"/>
            <a:ext cx="12192000" cy="868218"/>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419" name="Google Shape;1419;p12"/>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420" name="Google Shape;1420;p12"/>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Slide Title</a:t>
            </a:r>
            <a:endParaRPr b="0" i="0" sz="2400" u="none" cap="none" strike="noStrike">
              <a:solidFill>
                <a:schemeClr val="lt1"/>
              </a:solidFill>
              <a:latin typeface="Arial"/>
              <a:ea typeface="Arial"/>
              <a:cs typeface="Arial"/>
              <a:sym typeface="Arial"/>
            </a:endParaRPr>
          </a:p>
        </p:txBody>
      </p:sp>
      <p:sp>
        <p:nvSpPr>
          <p:cNvPr id="1421" name="Google Shape;1421;p12"/>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5" name="Shape 1425"/>
        <p:cNvGrpSpPr/>
        <p:nvPr/>
      </p:nvGrpSpPr>
      <p:grpSpPr>
        <a:xfrm>
          <a:off x="0" y="0"/>
          <a:ext cx="0" cy="0"/>
          <a:chOff x="0" y="0"/>
          <a:chExt cx="0" cy="0"/>
        </a:xfrm>
      </p:grpSpPr>
      <p:sp>
        <p:nvSpPr>
          <p:cNvPr id="1426" name="Google Shape;1426;p13"/>
          <p:cNvSpPr/>
          <p:nvPr/>
        </p:nvSpPr>
        <p:spPr>
          <a:xfrm>
            <a:off x="7475456" y="1263717"/>
            <a:ext cx="4356660" cy="231564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7" name="Google Shape;1427;p13"/>
          <p:cNvSpPr txBox="1"/>
          <p:nvPr/>
        </p:nvSpPr>
        <p:spPr>
          <a:xfrm>
            <a:off x="8494005" y="2239572"/>
            <a:ext cx="228049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 / GRAPHIC</a:t>
            </a:r>
            <a:endParaRPr b="0" i="0" sz="1400" u="none" cap="none" strike="noStrike">
              <a:solidFill>
                <a:srgbClr val="000000"/>
              </a:solidFill>
              <a:latin typeface="Arial"/>
              <a:ea typeface="Arial"/>
              <a:cs typeface="Arial"/>
              <a:sym typeface="Arial"/>
            </a:endParaRPr>
          </a:p>
        </p:txBody>
      </p:sp>
      <p:sp>
        <p:nvSpPr>
          <p:cNvPr id="1428" name="Google Shape;1428;p13"/>
          <p:cNvSpPr/>
          <p:nvPr/>
        </p:nvSpPr>
        <p:spPr>
          <a:xfrm>
            <a:off x="7475456" y="3774068"/>
            <a:ext cx="4356660" cy="231564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9" name="Google Shape;1429;p13"/>
          <p:cNvSpPr txBox="1"/>
          <p:nvPr/>
        </p:nvSpPr>
        <p:spPr>
          <a:xfrm>
            <a:off x="8494005" y="4747225"/>
            <a:ext cx="228049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 / GRAPHIC</a:t>
            </a:r>
            <a:endParaRPr b="0" i="0" sz="1400" u="none" cap="none" strike="noStrike">
              <a:solidFill>
                <a:srgbClr val="000000"/>
              </a:solidFill>
              <a:latin typeface="Arial"/>
              <a:ea typeface="Arial"/>
              <a:cs typeface="Arial"/>
              <a:sym typeface="Arial"/>
            </a:endParaRPr>
          </a:p>
        </p:txBody>
      </p:sp>
      <p:sp>
        <p:nvSpPr>
          <p:cNvPr id="1430" name="Google Shape;1430;p13"/>
          <p:cNvSpPr txBox="1"/>
          <p:nvPr>
            <p:ph idx="1" type="body"/>
          </p:nvPr>
        </p:nvSpPr>
        <p:spPr>
          <a:xfrm>
            <a:off x="376810" y="1334279"/>
            <a:ext cx="6686464" cy="482110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00"/>
              <a:buNone/>
            </a:pPr>
            <a:r>
              <a:rPr b="1" lang="en-US" sz="2600">
                <a:solidFill>
                  <a:srgbClr val="E84B36"/>
                </a:solidFill>
                <a:latin typeface="Arial"/>
                <a:ea typeface="Arial"/>
                <a:cs typeface="Arial"/>
                <a:sym typeface="Arial"/>
              </a:rPr>
              <a:t>Lorem Ipsum Dolor Sit Amet Consectetur Adipiscing</a:t>
            </a:r>
            <a:endParaRPr b="1" sz="2600">
              <a:solidFill>
                <a:srgbClr val="E84B36"/>
              </a:solidFill>
              <a:latin typeface="Arial"/>
              <a:ea typeface="Arial"/>
              <a:cs typeface="Arial"/>
              <a:sym typeface="Arial"/>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2000"/>
              <a:buNone/>
            </a:pPr>
            <a:r>
              <a:rPr lang="en-US" sz="1800">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a:t>
            </a:r>
            <a:endParaRPr/>
          </a:p>
          <a:p>
            <a:pPr indent="0" lvl="0" marL="0" rtl="0" algn="l">
              <a:lnSpc>
                <a:spcPct val="10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rPr b="1" lang="en-US" sz="2000">
                <a:solidFill>
                  <a:srgbClr val="15264B"/>
                </a:solidFill>
                <a:latin typeface="Arial"/>
                <a:ea typeface="Arial"/>
                <a:cs typeface="Arial"/>
                <a:sym typeface="Arial"/>
              </a:rPr>
              <a:t>Lorem Ipsum Dolor Sit Amet Consectetur Adipiscing</a:t>
            </a:r>
            <a:endParaRPr b="1" sz="2000">
              <a:solidFill>
                <a:srgbClr val="15264B"/>
              </a:solidFill>
            </a:endParaRPr>
          </a:p>
          <a:p>
            <a:pPr indent="0" lvl="0" marL="0" rtl="0" algn="l">
              <a:lnSpc>
                <a:spcPct val="100000"/>
              </a:lnSpc>
              <a:spcBef>
                <a:spcPts val="0"/>
              </a:spcBef>
              <a:spcAft>
                <a:spcPts val="0"/>
              </a:spcAft>
              <a:buSzPts val="3000"/>
              <a:buNone/>
            </a:pPr>
            <a:r>
              <a:t/>
            </a:r>
            <a:endParaRPr b="1"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00"/>
              <a:buNone/>
            </a:pPr>
            <a:r>
              <a:rPr lang="en-US" sz="1800">
                <a:latin typeface="Arial"/>
                <a:ea typeface="Arial"/>
                <a:cs typeface="Arial"/>
                <a:sym typeface="Arial"/>
              </a:rPr>
              <a:t>Lorem ipsum dolor sit amet, consectetur adipiscing elit, sed do eiusmod tempor incididunt ut labore et dolore magna aliqua.</a:t>
            </a:r>
            <a:endParaRPr b="1" sz="1800">
              <a:solidFill>
                <a:schemeClr val="dk1"/>
              </a:solidFill>
              <a:latin typeface="Arial"/>
              <a:ea typeface="Arial"/>
              <a:cs typeface="Arial"/>
              <a:sym typeface="Arial"/>
            </a:endParaRPr>
          </a:p>
        </p:txBody>
      </p:sp>
      <p:sp>
        <p:nvSpPr>
          <p:cNvPr id="1431" name="Google Shape;1431;p13"/>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432" name="Google Shape;1432;p13"/>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33" name="Google Shape;1433;p13"/>
          <p:cNvSpPr/>
          <p:nvPr/>
        </p:nvSpPr>
        <p:spPr>
          <a:xfrm flipH="1" rot="10800000">
            <a:off x="0" y="-7695"/>
            <a:ext cx="12192000" cy="868218"/>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434" name="Google Shape;1434;p13"/>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435" name="Google Shape;1435;p13"/>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Slide Title</a:t>
            </a:r>
            <a:endParaRPr b="0" i="0" sz="2400" u="none" cap="none" strike="noStrike">
              <a:solidFill>
                <a:schemeClr val="lt1"/>
              </a:solidFill>
              <a:latin typeface="Arial"/>
              <a:ea typeface="Arial"/>
              <a:cs typeface="Arial"/>
              <a:sym typeface="Arial"/>
            </a:endParaRPr>
          </a:p>
        </p:txBody>
      </p:sp>
      <p:sp>
        <p:nvSpPr>
          <p:cNvPr id="1436" name="Google Shape;1436;p13"/>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0" name="Shape 1440"/>
        <p:cNvGrpSpPr/>
        <p:nvPr/>
      </p:nvGrpSpPr>
      <p:grpSpPr>
        <a:xfrm>
          <a:off x="0" y="0"/>
          <a:ext cx="0" cy="0"/>
          <a:chOff x="0" y="0"/>
          <a:chExt cx="0" cy="0"/>
        </a:xfrm>
      </p:grpSpPr>
      <p:sp>
        <p:nvSpPr>
          <p:cNvPr id="1441" name="Google Shape;1441;p15"/>
          <p:cNvSpPr/>
          <p:nvPr/>
        </p:nvSpPr>
        <p:spPr>
          <a:xfrm>
            <a:off x="7452352" y="1263718"/>
            <a:ext cx="4356660" cy="482599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2" name="Google Shape;1442;p15"/>
          <p:cNvSpPr txBox="1"/>
          <p:nvPr/>
        </p:nvSpPr>
        <p:spPr>
          <a:xfrm>
            <a:off x="8490436" y="3493224"/>
            <a:ext cx="228049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 / GRAPHIC</a:t>
            </a:r>
            <a:endParaRPr b="0" i="0" sz="1400" u="none" cap="none" strike="noStrike">
              <a:solidFill>
                <a:srgbClr val="000000"/>
              </a:solidFill>
              <a:latin typeface="Arial"/>
              <a:ea typeface="Arial"/>
              <a:cs typeface="Arial"/>
              <a:sym typeface="Arial"/>
            </a:endParaRPr>
          </a:p>
        </p:txBody>
      </p:sp>
      <p:sp>
        <p:nvSpPr>
          <p:cNvPr id="1443" name="Google Shape;1443;p15"/>
          <p:cNvSpPr txBox="1"/>
          <p:nvPr/>
        </p:nvSpPr>
        <p:spPr>
          <a:xfrm>
            <a:off x="376808" y="1334279"/>
            <a:ext cx="6422373"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600" u="none" cap="none" strike="noStrike">
                <a:solidFill>
                  <a:srgbClr val="E84B36"/>
                </a:solidFill>
                <a:latin typeface="Arial"/>
                <a:ea typeface="Arial"/>
                <a:cs typeface="Arial"/>
                <a:sym typeface="Arial"/>
              </a:rPr>
              <a:t>Lorem Ipsum Dolor Sit Amet Consectetur Adipiscing</a:t>
            </a:r>
            <a:endParaRPr b="1" i="0" sz="2600" u="none" cap="none" strike="noStrike">
              <a:solidFill>
                <a:srgbClr val="E84B36"/>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15264B"/>
                </a:solidFill>
                <a:latin typeface="Arial"/>
                <a:ea typeface="Arial"/>
                <a:cs typeface="Arial"/>
                <a:sym typeface="Arial"/>
              </a:rPr>
              <a:t>Lorem Ipsum Dolor Sit Amet Consectetur Adipiscing</a:t>
            </a:r>
            <a:endParaRPr b="1" i="0" sz="2000" u="none" cap="none" strike="noStrike">
              <a:solidFill>
                <a:srgbClr val="15264B"/>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Lorem ipsum dolor sit amet, consectetur adipiscing elit, sed do eiusmod tempor incididunt ut labore et dolore magna aliqua.</a:t>
            </a:r>
            <a:endParaRPr b="1" i="0" sz="1800" u="none" cap="none" strike="noStrike">
              <a:solidFill>
                <a:schemeClr val="dk1"/>
              </a:solidFill>
              <a:latin typeface="Arial"/>
              <a:ea typeface="Arial"/>
              <a:cs typeface="Arial"/>
              <a:sym typeface="Arial"/>
            </a:endParaRPr>
          </a:p>
        </p:txBody>
      </p:sp>
      <p:sp>
        <p:nvSpPr>
          <p:cNvPr id="1444" name="Google Shape;1444;p15"/>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445" name="Google Shape;1445;p15"/>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46" name="Google Shape;1446;p15"/>
          <p:cNvSpPr/>
          <p:nvPr/>
        </p:nvSpPr>
        <p:spPr>
          <a:xfrm flipH="1" rot="10800000">
            <a:off x="0" y="-7695"/>
            <a:ext cx="12192000" cy="868218"/>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447" name="Google Shape;1447;p15"/>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448" name="Google Shape;1448;p15"/>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Slide Title</a:t>
            </a:r>
            <a:endParaRPr b="0" i="0" sz="2400" u="none" cap="none" strike="noStrike">
              <a:solidFill>
                <a:schemeClr val="lt1"/>
              </a:solidFill>
              <a:latin typeface="Arial"/>
              <a:ea typeface="Arial"/>
              <a:cs typeface="Arial"/>
              <a:sym typeface="Arial"/>
            </a:endParaRPr>
          </a:p>
        </p:txBody>
      </p:sp>
      <p:sp>
        <p:nvSpPr>
          <p:cNvPr id="1449" name="Google Shape;1449;p15"/>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3" name="Shape 1453"/>
        <p:cNvGrpSpPr/>
        <p:nvPr/>
      </p:nvGrpSpPr>
      <p:grpSpPr>
        <a:xfrm>
          <a:off x="0" y="0"/>
          <a:ext cx="0" cy="0"/>
          <a:chOff x="0" y="0"/>
          <a:chExt cx="0" cy="0"/>
        </a:xfrm>
      </p:grpSpPr>
      <p:sp>
        <p:nvSpPr>
          <p:cNvPr id="1454" name="Google Shape;1454;p16"/>
          <p:cNvSpPr/>
          <p:nvPr/>
        </p:nvSpPr>
        <p:spPr>
          <a:xfrm>
            <a:off x="2266934" y="1458134"/>
            <a:ext cx="7658130" cy="368842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5" name="Google Shape;1455;p16"/>
          <p:cNvSpPr txBox="1"/>
          <p:nvPr/>
        </p:nvSpPr>
        <p:spPr>
          <a:xfrm>
            <a:off x="4548417" y="3123892"/>
            <a:ext cx="309516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CHART / GRAPH</a:t>
            </a:r>
            <a:endParaRPr b="0" i="0" sz="1400" u="none" cap="none" strike="noStrike">
              <a:solidFill>
                <a:srgbClr val="000000"/>
              </a:solidFill>
              <a:latin typeface="Arial"/>
              <a:ea typeface="Arial"/>
              <a:cs typeface="Arial"/>
              <a:sym typeface="Arial"/>
            </a:endParaRPr>
          </a:p>
        </p:txBody>
      </p:sp>
      <p:sp>
        <p:nvSpPr>
          <p:cNvPr id="1456" name="Google Shape;1456;p16"/>
          <p:cNvSpPr txBox="1"/>
          <p:nvPr/>
        </p:nvSpPr>
        <p:spPr>
          <a:xfrm>
            <a:off x="583914" y="5464730"/>
            <a:ext cx="11024170" cy="65411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Helvetica Neue Light"/>
              <a:buNone/>
            </a:pPr>
            <a:r>
              <a:rPr b="0" i="0" lang="en-US" sz="1600" u="none" cap="none" strike="noStrike">
                <a:solidFill>
                  <a:schemeClr val="dk1"/>
                </a:solidFill>
                <a:latin typeface="Arial"/>
                <a:ea typeface="Arial"/>
                <a:cs typeface="Arial"/>
                <a:sym typeface="Arial"/>
              </a:rPr>
              <a:t>(Short commentary or relevant information about the contents of the chart/graph.)</a:t>
            </a:r>
            <a:endParaRPr b="0" i="0" sz="1600" u="none" cap="none" strike="noStrike">
              <a:solidFill>
                <a:srgbClr val="000000"/>
              </a:solidFill>
              <a:latin typeface="Arial"/>
              <a:ea typeface="Arial"/>
              <a:cs typeface="Arial"/>
              <a:sym typeface="Arial"/>
            </a:endParaRPr>
          </a:p>
        </p:txBody>
      </p:sp>
      <p:sp>
        <p:nvSpPr>
          <p:cNvPr id="1457" name="Google Shape;1457;p16"/>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458" name="Google Shape;1458;p16"/>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59" name="Google Shape;1459;p16"/>
          <p:cNvSpPr/>
          <p:nvPr/>
        </p:nvSpPr>
        <p:spPr>
          <a:xfrm flipH="1" rot="10800000">
            <a:off x="0" y="-7695"/>
            <a:ext cx="12192000" cy="868218"/>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close up of a logo&#10;&#10;Description automatically generated" id="1460" name="Google Shape;1460;p16"/>
          <p:cNvPicPr preferRelativeResize="0"/>
          <p:nvPr/>
        </p:nvPicPr>
        <p:blipFill rotWithShape="1">
          <a:blip r:embed="rId3">
            <a:alphaModFix/>
          </a:blip>
          <a:srcRect b="0" l="0" r="0" t="0"/>
          <a:stretch/>
        </p:blipFill>
        <p:spPr>
          <a:xfrm>
            <a:off x="11554210" y="228014"/>
            <a:ext cx="277906" cy="401420"/>
          </a:xfrm>
          <a:prstGeom prst="rect">
            <a:avLst/>
          </a:prstGeom>
          <a:noFill/>
          <a:ln>
            <a:noFill/>
          </a:ln>
        </p:spPr>
      </p:pic>
      <p:sp>
        <p:nvSpPr>
          <p:cNvPr id="1461" name="Google Shape;1461;p16"/>
          <p:cNvSpPr txBox="1"/>
          <p:nvPr/>
        </p:nvSpPr>
        <p:spPr>
          <a:xfrm>
            <a:off x="376810" y="204051"/>
            <a:ext cx="1091002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Slide Title</a:t>
            </a:r>
            <a:endParaRPr b="0" i="0" sz="2400" u="none" cap="none" strike="noStrike">
              <a:solidFill>
                <a:schemeClr val="lt1"/>
              </a:solidFill>
              <a:latin typeface="Arial"/>
              <a:ea typeface="Arial"/>
              <a:cs typeface="Arial"/>
              <a:sym typeface="Arial"/>
            </a:endParaRPr>
          </a:p>
        </p:txBody>
      </p:sp>
      <p:sp>
        <p:nvSpPr>
          <p:cNvPr id="1462" name="Google Shape;1462;p16"/>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6" name="Shape 1466"/>
        <p:cNvGrpSpPr/>
        <p:nvPr/>
      </p:nvGrpSpPr>
      <p:grpSpPr>
        <a:xfrm>
          <a:off x="0" y="0"/>
          <a:ext cx="0" cy="0"/>
          <a:chOff x="0" y="0"/>
          <a:chExt cx="0" cy="0"/>
        </a:xfrm>
      </p:grpSpPr>
      <p:sp>
        <p:nvSpPr>
          <p:cNvPr id="1467" name="Google Shape;1467;p17"/>
          <p:cNvSpPr/>
          <p:nvPr/>
        </p:nvSpPr>
        <p:spPr>
          <a:xfrm>
            <a:off x="1" y="0"/>
            <a:ext cx="12191998" cy="461738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8" name="Google Shape;1468;p17"/>
          <p:cNvSpPr txBox="1"/>
          <p:nvPr/>
        </p:nvSpPr>
        <p:spPr>
          <a:xfrm>
            <a:off x="3513296" y="2308693"/>
            <a:ext cx="5140526" cy="3692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 (Send to back so Block I is not covered.)</a:t>
            </a:r>
            <a:endParaRPr b="0" i="0" sz="1400" u="none" cap="none" strike="noStrike">
              <a:solidFill>
                <a:srgbClr val="000000"/>
              </a:solidFill>
              <a:latin typeface="Arial"/>
              <a:ea typeface="Arial"/>
              <a:cs typeface="Arial"/>
              <a:sym typeface="Arial"/>
            </a:endParaRPr>
          </a:p>
        </p:txBody>
      </p:sp>
      <p:sp>
        <p:nvSpPr>
          <p:cNvPr id="1469" name="Google Shape;1469;p17"/>
          <p:cNvSpPr txBox="1"/>
          <p:nvPr/>
        </p:nvSpPr>
        <p:spPr>
          <a:xfrm>
            <a:off x="376810" y="5050453"/>
            <a:ext cx="11177400" cy="9534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Helvetica Neue Light"/>
              <a:buNone/>
            </a:pPr>
            <a:r>
              <a:rPr b="0" i="0" lang="en-US" sz="2200" u="none" cap="none" strike="noStrike">
                <a:solidFill>
                  <a:schemeClr val="dk1"/>
                </a:solidFill>
                <a:latin typeface="Arial"/>
                <a:ea typeface="Arial"/>
                <a:cs typeface="Arial"/>
                <a:sym typeface="Arial"/>
              </a:rPr>
              <a:t>(Text here relevant to the photo for a larger call out on a given idea or message.) </a:t>
            </a:r>
            <a:endParaRPr/>
          </a:p>
          <a:p>
            <a:pPr indent="0" lvl="0" marL="0" marR="0" rtl="0" algn="ctr">
              <a:lnSpc>
                <a:spcPct val="100000"/>
              </a:lnSpc>
              <a:spcBef>
                <a:spcPts val="0"/>
              </a:spcBef>
              <a:spcAft>
                <a:spcPts val="0"/>
              </a:spcAft>
              <a:buClr>
                <a:schemeClr val="dk1"/>
              </a:buClr>
              <a:buSzPts val="2000"/>
              <a:buFont typeface="Helvetica Neue Light"/>
              <a:buNone/>
            </a:pPr>
            <a:r>
              <a:rPr b="0" i="0" lang="en-US" sz="2200" u="none" cap="none" strike="noStrike">
                <a:solidFill>
                  <a:schemeClr val="dk1"/>
                </a:solidFill>
                <a:latin typeface="Arial"/>
                <a:ea typeface="Arial"/>
                <a:cs typeface="Arial"/>
                <a:sym typeface="Arial"/>
              </a:rPr>
              <a:t>(Keep this text simple and short on one or two lines.)</a:t>
            </a:r>
            <a:endParaRPr b="0" i="0" sz="2200" u="none" cap="none" strike="noStrike">
              <a:solidFill>
                <a:srgbClr val="000000"/>
              </a:solidFill>
              <a:latin typeface="Arial"/>
              <a:ea typeface="Arial"/>
              <a:cs typeface="Arial"/>
              <a:sym typeface="Arial"/>
            </a:endParaRPr>
          </a:p>
        </p:txBody>
      </p:sp>
      <p:pic>
        <p:nvPicPr>
          <p:cNvPr descr="A close up of a logo&#10;&#10;Description automatically generated" id="1470" name="Google Shape;1470;p17"/>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1471" name="Google Shape;1471;p17"/>
          <p:cNvSpPr/>
          <p:nvPr/>
        </p:nvSpPr>
        <p:spPr>
          <a:xfrm flipH="1" rot="10800000">
            <a:off x="0" y="6437013"/>
            <a:ext cx="12192000" cy="420987"/>
          </a:xfrm>
          <a:prstGeom prst="rect">
            <a:avLst/>
          </a:prstGeom>
          <a:gradFill>
            <a:gsLst>
              <a:gs pos="0">
                <a:srgbClr val="7F7F7F"/>
              </a:gs>
              <a:gs pos="100000">
                <a:srgbClr val="BFBFB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472" name="Google Shape;1472;p17"/>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73" name="Google Shape;1473;p17"/>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7" name="Shape 1477"/>
        <p:cNvGrpSpPr/>
        <p:nvPr/>
      </p:nvGrpSpPr>
      <p:grpSpPr>
        <a:xfrm>
          <a:off x="0" y="0"/>
          <a:ext cx="0" cy="0"/>
          <a:chOff x="0" y="0"/>
          <a:chExt cx="0" cy="0"/>
        </a:xfrm>
      </p:grpSpPr>
      <p:sp>
        <p:nvSpPr>
          <p:cNvPr id="1478" name="Google Shape;1478;p18"/>
          <p:cNvSpPr/>
          <p:nvPr/>
        </p:nvSpPr>
        <p:spPr>
          <a:xfrm flipH="1" rot="10800000">
            <a:off x="0" y="0"/>
            <a:ext cx="12192000" cy="6865695"/>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sp>
        <p:nvSpPr>
          <p:cNvPr id="1479" name="Google Shape;1479;p18"/>
          <p:cNvSpPr/>
          <p:nvPr/>
        </p:nvSpPr>
        <p:spPr>
          <a:xfrm>
            <a:off x="420782" y="344953"/>
            <a:ext cx="4109890" cy="595424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0" name="Google Shape;1480;p18"/>
          <p:cNvSpPr txBox="1"/>
          <p:nvPr/>
        </p:nvSpPr>
        <p:spPr>
          <a:xfrm>
            <a:off x="1335481" y="3236505"/>
            <a:ext cx="228049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a:t>
            </a:r>
            <a:endParaRPr b="0" i="0" sz="1400" u="none" cap="none" strike="noStrike">
              <a:solidFill>
                <a:srgbClr val="000000"/>
              </a:solidFill>
              <a:latin typeface="Arial"/>
              <a:ea typeface="Arial"/>
              <a:cs typeface="Arial"/>
              <a:sym typeface="Arial"/>
            </a:endParaRPr>
          </a:p>
        </p:txBody>
      </p:sp>
      <p:sp>
        <p:nvSpPr>
          <p:cNvPr id="1481" name="Google Shape;1481;p18"/>
          <p:cNvSpPr txBox="1"/>
          <p:nvPr/>
        </p:nvSpPr>
        <p:spPr>
          <a:xfrm>
            <a:off x="5131837" y="1010620"/>
            <a:ext cx="6422373"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600" u="none" cap="none" strike="noStrike">
                <a:solidFill>
                  <a:schemeClr val="lt1"/>
                </a:solidFill>
                <a:latin typeface="Arial"/>
                <a:ea typeface="Arial"/>
                <a:cs typeface="Arial"/>
                <a:sym typeface="Arial"/>
              </a:rPr>
              <a:t>Lorem ipsum dolor sit amet consectetur adipiscing elit</a:t>
            </a:r>
            <a:endParaRPr b="1"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a:t>
            </a:r>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Lorem ipsum dolor sit amet consectetur adipiscing</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Lorem ipsum dolor sit amet, consectetur adipiscing elit, sed do eiusmod tempor incididunt ut labore et dolore magna aliqua.</a:t>
            </a:r>
            <a:endParaRPr b="1" i="0" sz="1800" u="none" cap="none" strike="noStrike">
              <a:solidFill>
                <a:schemeClr val="lt1"/>
              </a:solidFill>
              <a:latin typeface="Arial"/>
              <a:ea typeface="Arial"/>
              <a:cs typeface="Arial"/>
              <a:sym typeface="Arial"/>
            </a:endParaRPr>
          </a:p>
        </p:txBody>
      </p:sp>
      <p:pic>
        <p:nvPicPr>
          <p:cNvPr descr="A close up of a logo&#10;&#10;Description automatically generated" id="1482" name="Google Shape;1482;p18"/>
          <p:cNvPicPr preferRelativeResize="0"/>
          <p:nvPr/>
        </p:nvPicPr>
        <p:blipFill rotWithShape="1">
          <a:blip r:embed="rId3">
            <a:alphaModFix/>
          </a:blip>
          <a:srcRect b="0" l="0" r="0" t="0"/>
          <a:stretch/>
        </p:blipFill>
        <p:spPr>
          <a:xfrm>
            <a:off x="11554210" y="235709"/>
            <a:ext cx="277906" cy="401420"/>
          </a:xfrm>
          <a:prstGeom prst="rect">
            <a:avLst/>
          </a:prstGeom>
          <a:noFill/>
          <a:ln>
            <a:noFill/>
          </a:ln>
        </p:spPr>
      </p:pic>
      <p:sp>
        <p:nvSpPr>
          <p:cNvPr id="1483" name="Google Shape;1483;p18"/>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84" name="Google Shape;1484;p18"/>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8" name="Shape 1488"/>
        <p:cNvGrpSpPr/>
        <p:nvPr/>
      </p:nvGrpSpPr>
      <p:grpSpPr>
        <a:xfrm>
          <a:off x="0" y="0"/>
          <a:ext cx="0" cy="0"/>
          <a:chOff x="0" y="0"/>
          <a:chExt cx="0" cy="0"/>
        </a:xfrm>
      </p:grpSpPr>
      <p:sp>
        <p:nvSpPr>
          <p:cNvPr id="1489" name="Google Shape;1489;p19"/>
          <p:cNvSpPr/>
          <p:nvPr/>
        </p:nvSpPr>
        <p:spPr>
          <a:xfrm flipH="1" rot="10800000">
            <a:off x="0" y="-7696"/>
            <a:ext cx="12192000" cy="6865695"/>
          </a:xfrm>
          <a:prstGeom prst="rect">
            <a:avLst/>
          </a:prstGeom>
          <a:gradFill>
            <a:gsLst>
              <a:gs pos="0">
                <a:srgbClr val="1B4284"/>
              </a:gs>
              <a:gs pos="100000">
                <a:srgbClr val="13294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13294B"/>
              </a:solidFill>
              <a:latin typeface="Calibri"/>
              <a:ea typeface="Calibri"/>
              <a:cs typeface="Calibri"/>
              <a:sym typeface="Calibri"/>
            </a:endParaRPr>
          </a:p>
        </p:txBody>
      </p:sp>
      <p:pic>
        <p:nvPicPr>
          <p:cNvPr descr="A picture containing building, street&#10;&#10;Description automatically generated" id="1490" name="Google Shape;1490;p19"/>
          <p:cNvPicPr preferRelativeResize="0"/>
          <p:nvPr/>
        </p:nvPicPr>
        <p:blipFill rotWithShape="1">
          <a:blip r:embed="rId3">
            <a:alphaModFix amt="25000"/>
          </a:blip>
          <a:srcRect b="0" l="0" r="0" t="0"/>
          <a:stretch/>
        </p:blipFill>
        <p:spPr>
          <a:xfrm>
            <a:off x="0" y="0"/>
            <a:ext cx="12192000" cy="6858000"/>
          </a:xfrm>
          <a:prstGeom prst="rect">
            <a:avLst/>
          </a:prstGeom>
          <a:noFill/>
          <a:ln>
            <a:noFill/>
          </a:ln>
        </p:spPr>
      </p:pic>
      <p:sp>
        <p:nvSpPr>
          <p:cNvPr id="1491" name="Google Shape;1491;p19"/>
          <p:cNvSpPr txBox="1"/>
          <p:nvPr/>
        </p:nvSpPr>
        <p:spPr>
          <a:xfrm>
            <a:off x="5131837" y="1010620"/>
            <a:ext cx="6422373" cy="4821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600" u="none" cap="none" strike="noStrike">
                <a:solidFill>
                  <a:schemeClr val="lt1"/>
                </a:solidFill>
                <a:latin typeface="Arial"/>
                <a:ea typeface="Arial"/>
                <a:cs typeface="Arial"/>
                <a:sym typeface="Arial"/>
              </a:rPr>
              <a:t>Lorem ipsum dolor sit amet consectetur adipiscing elit</a:t>
            </a:r>
            <a:endParaRPr b="1" i="0" sz="2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Lorem ipsum dolor sit amet, consectetur adipiscing elit, sed do eiusmod tempor incididunt ut labore et dolore magna aliqua. Ut enim ad minim veniam, quis nostrud exercitation ullamco laboris nisi ut aliquip ex ea commodo consequat. </a:t>
            </a:r>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Lorem ipsum dolor sit amet consectetur adipiscing</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Lorem ipsum dolor sit amet, consectetur adipiscing elit, sed do eiusmod tempor incididunt ut labore et dolore magna aliqua.</a:t>
            </a:r>
            <a:endParaRPr b="1" i="0" sz="1800" u="none" cap="none" strike="noStrike">
              <a:solidFill>
                <a:schemeClr val="lt1"/>
              </a:solidFill>
              <a:latin typeface="Arial"/>
              <a:ea typeface="Arial"/>
              <a:cs typeface="Arial"/>
              <a:sym typeface="Arial"/>
            </a:endParaRPr>
          </a:p>
        </p:txBody>
      </p:sp>
      <p:pic>
        <p:nvPicPr>
          <p:cNvPr descr="A close up of a logo&#10;&#10;Description automatically generated" id="1492" name="Google Shape;1492;p19"/>
          <p:cNvPicPr preferRelativeResize="0"/>
          <p:nvPr/>
        </p:nvPicPr>
        <p:blipFill rotWithShape="1">
          <a:blip r:embed="rId4">
            <a:alphaModFix/>
          </a:blip>
          <a:srcRect b="0" l="0" r="0" t="0"/>
          <a:stretch/>
        </p:blipFill>
        <p:spPr>
          <a:xfrm>
            <a:off x="11554210" y="235709"/>
            <a:ext cx="277906" cy="401420"/>
          </a:xfrm>
          <a:prstGeom prst="rect">
            <a:avLst/>
          </a:prstGeom>
          <a:noFill/>
          <a:ln>
            <a:noFill/>
          </a:ln>
        </p:spPr>
      </p:pic>
      <p:sp>
        <p:nvSpPr>
          <p:cNvPr id="1493" name="Google Shape;1493;p19"/>
          <p:cNvSpPr txBox="1"/>
          <p:nvPr/>
        </p:nvSpPr>
        <p:spPr>
          <a:xfrm>
            <a:off x="9335597" y="6524381"/>
            <a:ext cx="2473415" cy="2307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GRAINGER ENGINEERING</a:t>
            </a:r>
            <a:endParaRPr/>
          </a:p>
        </p:txBody>
      </p:sp>
      <p:sp>
        <p:nvSpPr>
          <p:cNvPr id="1494" name="Google Shape;1494;p19"/>
          <p:cNvSpPr/>
          <p:nvPr/>
        </p:nvSpPr>
        <p:spPr>
          <a:xfrm>
            <a:off x="420782" y="344953"/>
            <a:ext cx="4109890" cy="595424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5" name="Google Shape;1495;p19"/>
          <p:cNvSpPr txBox="1"/>
          <p:nvPr/>
        </p:nvSpPr>
        <p:spPr>
          <a:xfrm>
            <a:off x="1335481" y="3236505"/>
            <a:ext cx="228049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Arial"/>
                <a:ea typeface="Arial"/>
                <a:cs typeface="Arial"/>
                <a:sym typeface="Arial"/>
              </a:rPr>
              <a:t>IMAGE</a:t>
            </a:r>
            <a:endParaRPr b="0" i="0" sz="1400" u="none" cap="none" strike="noStrike">
              <a:solidFill>
                <a:srgbClr val="000000"/>
              </a:solidFill>
              <a:latin typeface="Arial"/>
              <a:ea typeface="Arial"/>
              <a:cs typeface="Arial"/>
              <a:sym typeface="Arial"/>
            </a:endParaRPr>
          </a:p>
        </p:txBody>
      </p:sp>
      <p:sp>
        <p:nvSpPr>
          <p:cNvPr id="1496" name="Google Shape;1496;p19"/>
          <p:cNvSpPr txBox="1"/>
          <p:nvPr/>
        </p:nvSpPr>
        <p:spPr>
          <a:xfrm>
            <a:off x="376807" y="6524381"/>
            <a:ext cx="7991337"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ELECTRICAL &amp; COMPUTER ENGINEERING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